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handoutMasterIdLst>
    <p:handoutMasterId r:id="rId42"/>
  </p:handoutMasterIdLst>
  <p:sldIdLst>
    <p:sldId id="256" r:id="rId3"/>
    <p:sldId id="257" r:id="rId4"/>
    <p:sldId id="310" r:id="rId5"/>
    <p:sldId id="311" r:id="rId6"/>
    <p:sldId id="284" r:id="rId7"/>
    <p:sldId id="312" r:id="rId8"/>
    <p:sldId id="313" r:id="rId10"/>
    <p:sldId id="263" r:id="rId11"/>
    <p:sldId id="264" r:id="rId12"/>
    <p:sldId id="265" r:id="rId13"/>
    <p:sldId id="266" r:id="rId14"/>
    <p:sldId id="267" r:id="rId15"/>
    <p:sldId id="268" r:id="rId16"/>
    <p:sldId id="259" r:id="rId17"/>
    <p:sldId id="270" r:id="rId18"/>
    <p:sldId id="271" r:id="rId19"/>
    <p:sldId id="272" r:id="rId20"/>
    <p:sldId id="273" r:id="rId21"/>
    <p:sldId id="274" r:id="rId22"/>
    <p:sldId id="275" r:id="rId23"/>
    <p:sldId id="276" r:id="rId24"/>
    <p:sldId id="348" r:id="rId25"/>
    <p:sldId id="283" r:id="rId26"/>
    <p:sldId id="278" r:id="rId27"/>
    <p:sldId id="279" r:id="rId28"/>
    <p:sldId id="280" r:id="rId29"/>
    <p:sldId id="281" r:id="rId30"/>
    <p:sldId id="282" r:id="rId31"/>
    <p:sldId id="285" r:id="rId32"/>
    <p:sldId id="314" r:id="rId33"/>
    <p:sldId id="315" r:id="rId34"/>
    <p:sldId id="316" r:id="rId35"/>
    <p:sldId id="317" r:id="rId36"/>
    <p:sldId id="343" r:id="rId37"/>
    <p:sldId id="344" r:id="rId38"/>
    <p:sldId id="277" r:id="rId39"/>
    <p:sldId id="308" r:id="rId40"/>
    <p:sldId id="309"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handoutMaster" Target="handoutMasters/handoutMaster1.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dirty="0" smtClean="0">
                <a:sym typeface="+mn-ea"/>
              </a:rPr>
              <a:t>https</a:t>
            </a:r>
            <a:r>
              <a:rPr lang="en-US" dirty="0">
                <a:sym typeface="+mn-ea"/>
              </a:rPr>
              <a:t>://segmentfault.com/a/1190000003819421</a:t>
            </a:r>
            <a:endParaRPr lang="en-US" dirty="0">
              <a:sym typeface="+mn-ea"/>
            </a:endParaRPr>
          </a:p>
          <a:p>
            <a:endParaRPr lang="x-none" altLang="en-US"/>
          </a:p>
          <a:p>
            <a:endParaRPr lang="x-none" altLang="en-US"/>
          </a:p>
          <a:p>
            <a:r>
              <a:rPr lang="x-none" altLang="en-US"/>
              <a:t>    EAPI：Portage 系统已经为我们编写了许多有用的 Bash 函数，将 EAPI 的值设为 5 表示我们要用目前最新的 Bash 函数。这个变量必须要在 ebuild 文件头之后进行设定。</a:t>
            </a:r>
            <a:endParaRPr lang="x-none" altLang="en-US"/>
          </a:p>
          <a:p>
            <a:endParaRPr lang="x-none" altLang="en-US"/>
          </a:p>
          <a:p>
            <a:r>
              <a:rPr lang="x-none" altLang="en-US"/>
              <a:t>    DESCRIPTION：这个变量存储了 hello-world 这个软件包的简介信息。</a:t>
            </a:r>
            <a:endParaRPr lang="x-none" altLang="en-US"/>
          </a:p>
          <a:p>
            <a:endParaRPr lang="x-none" altLang="en-US"/>
          </a:p>
          <a:p>
            <a:r>
              <a:rPr lang="x-none" altLang="en-US"/>
              <a:t>    HOMEPAGE：定义了 hello-world 这个软件包的项目主页。</a:t>
            </a:r>
            <a:endParaRPr lang="x-none" altLang="en-US"/>
          </a:p>
          <a:p>
            <a:endParaRPr lang="x-none" altLang="en-US"/>
          </a:p>
          <a:p>
            <a:r>
              <a:rPr lang="x-none" altLang="en-US"/>
              <a:t>    LICENSE：定义了 hello-world 这个软件包所使用的许可证，例如 LGPL，GPL V2，GPL V3，MIT 等。</a:t>
            </a:r>
            <a:endParaRPr lang="x-none" altLang="en-US"/>
          </a:p>
          <a:p>
            <a:endParaRPr lang="x-none" altLang="en-US"/>
          </a:p>
          <a:p>
            <a:r>
              <a:rPr lang="x-none" altLang="en-US"/>
              <a:t>    KEYWORDS：如果你期望 hello-world 这个软件包能够安装在你的机器上，那么 KEYWORDS 变量的值必须要包含你在 /etc/make.conf 中所设定的 ACCEPT_KEYWORDS 值。</a:t>
            </a:r>
            <a:endParaRPr lang="x-none" altLang="en-US"/>
          </a:p>
          <a:p>
            <a:endParaRPr lang="x-none" altLang="en-US"/>
          </a:p>
          <a:p>
            <a:r>
              <a:rPr lang="x-none" altLang="en-US"/>
              <a:t>一旦改动了 ebuild 文件内容，那么必须重新生成 Manifest 文件：</a:t>
            </a:r>
            <a:endParaRPr lang="x-none" altLang="en-US"/>
          </a:p>
          <a:p>
            <a:endParaRPr lang="x-none" altLang="en-US"/>
          </a:p>
          <a:p>
            <a:r>
              <a:rPr lang="x-none" altLang="en-US"/>
              <a:t># ebuild ./hello-world-1.0.ebuild manifest</a:t>
            </a:r>
            <a:endParaRPr lang="x-none" altLang="en-US"/>
          </a:p>
          <a:p>
            <a:endParaRPr lang="x-none" altLang="en-US"/>
          </a:p>
          <a:p>
            <a:r>
              <a:rPr lang="x-none" altLang="en-US"/>
              <a:t>现在，便可以使用 emerge 命令安装这个目前依然是子虚乌有的软件包了。</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https://techsparx.com/chromebooks/crostini/crostini-getting-started.html</a:t>
            </a:r>
            <a:endParaRPr lang="en-US" altLang="zh-CN"/>
          </a:p>
          <a:p>
            <a:r>
              <a:rPr lang="en-US" altLang="zh-CN"/>
              <a:t>https://www.reddit.com/r/Crostini/</a:t>
            </a:r>
            <a:endParaRPr lang="en-US" altLang="zh-CN"/>
          </a:p>
          <a:p>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http://dev.chromium.org/developers/how-tos/depottools</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a:t>http://l.lidian.info/zh-hant/Chromium_OS/developer_guide</a:t>
            </a:r>
            <a:endParaRPr lang="en-US"/>
          </a:p>
          <a:p>
            <a:r>
              <a:rPr lang="en-US"/>
              <a:t>首次執行 build_packages 將下載約 1.7GB 的源碼包與 1.3GB 的二進制程序包。更多關於 build_packages 到底做了什麼的信息請參看這裡。總之它會嘗試下載現有程序包來避免進行編譯（並將它們放在 /build/${BOARD}/packages 以備後續使用）。如果沒有程序包可下載，則會下載源碼包(並將它們放在 /var/lib/portage/distfiles-target）並編譯它們。</a:t>
            </a:r>
            <a:endParaRPr lang="en-US"/>
          </a:p>
          <a:p>
            <a:endParaRPr lang="en-US"/>
          </a:p>
          <a:p>
            <a:r>
              <a:rPr lang="en-US"/>
              <a:t>通常，build_packages 將編譯穩定版的軟件包（如根據已 commit 的 git 源），除非您在開發軟件包（帶 cros_workon）。 如果您在開發軟件包，build_packages 將使用您本地的源碼進行編譯。 關於cros_workon 的信息請參見下文。</a:t>
            </a:r>
            <a:endParaRPr lang="en-US"/>
          </a:p>
          <a:p>
            <a:endParaRPr lang="en-US"/>
          </a:p>
          <a:p>
            <a:r>
              <a:rPr lang="en-US"/>
              <a:t>邊注：--oldchromebinary 標記不是必需的，但在某些罕見的情況下（當 Chrome/Chromium 瀏覽器近期有修訂時）可以讓您的編譯更快，但代價是 Chrome/Chromium 的版本稍舊。 這在將來可能會成為默認選項。</a:t>
            </a:r>
            <a:endParaRPr lang="en-US"/>
          </a:p>
          <a:p>
            <a:endParaRPr lang="en-US"/>
          </a:p>
          <a:p>
            <a:r>
              <a:rPr lang="en-US"/>
              <a:t>邊注：即使有一些標記可優化編譯（如 --nowithdev、--nowithautotest 等），您也不應當使用它們（即使您不打算編譯開發/測試映像）。如果您使用了這些選項，還有些虛擬軟件包問題可能會導致一些難以調試的差異。 </a:t>
            </a:r>
            <a:endParaRPr lang="en-US"/>
          </a:p>
          <a:p>
            <a:r>
              <a:rPr lang="en-US"/>
              <a:t>build_packages 步驟完成之後，您就可以通過在 ~/trunk/src/scripts 目錄中執行該命令創建映像文件了：</a:t>
            </a:r>
            <a:endParaRPr lang="en-US"/>
          </a:p>
          <a:p>
            <a:endParaRPr lang="en-US"/>
          </a:p>
          <a:p>
            <a:r>
              <a:rPr lang="en-US"/>
              <a:t>./build_image --board=${BOARD} --withdev --noenable_rootfs_verification</a:t>
            </a:r>
            <a:endParaRPr lang="en-US"/>
          </a:p>
          <a:p>
            <a:endParaRPr lang="en-US"/>
          </a:p>
          <a:p>
            <a:r>
              <a:rPr lang="en-US"/>
              <a:t>這將創建帶有可讓您自由修改 root 文件系統的開發工具的映像。 生成的映像不是安全的 Chromium OS 版本，但可以給您相對自由的訪問。 如果您想要更安全、加鎖版的 Chromium OS，可以去掉 --withdev 與 --noenable_rootfs_verification 選項。</a:t>
            </a:r>
            <a:endParaRPr lang="en-US"/>
          </a:p>
          <a:p>
            <a:endParaRPr lang="en-US"/>
          </a:p>
          <a:p>
            <a:r>
              <a:rPr lang="en-US"/>
              <a:t>build_image 所生成的映像位於 ~/trunk/src/build/images/${BOARD}/versionNum/（其中 versionNum 代表實際的版本號）。 為給定 board 生成的最新映像將被創建成符號鏈接 ~/trunk/src/build/images/${BOARD}/latest。 </a:t>
            </a:r>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https://www.chromium.org/chromium-os/developer-guide/developer-workflow</a:t>
            </a:r>
            <a:endParaRPr lang="zh-CN" altLang="en-US"/>
          </a:p>
          <a:p>
            <a:r>
              <a:rPr lang="zh-CN" altLang="en-US"/>
              <a:t>https://sites.google.com/a/chromium.org/dev/chromium-os/chromiumos-design-docs</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 </a:t>
            </a:r>
            <a:endParaRPr lang="x-none" altLang="en-US"/>
          </a:p>
          <a:p>
            <a:r>
              <a:rPr lang="x-none" altLang="en-US"/>
              <a:t>For ME firmware: https://v2bv.net/2017/intel-me</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Assemble GRUB executable for coreboot</a:t>
            </a:r>
            <a:r>
              <a:rPr lang="x-none" altLang="en-US"/>
              <a:t>: https://github.com/hardenedlinux/Debian-GNU-Linux-Profiles/blob/master/docs/hardened_boot/grub-for-coreboot.md</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https://android.googlesource.com/platform/hardware/bsp/kernel/intel/+/edison-3.10/Documentation/gpio.txt</a:t>
            </a:r>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Skylake FSP to coreboot integration overview</a:t>
            </a:r>
            <a:r>
              <a:rPr lang="en-US" altLang="zh-CN"/>
              <a:t>: https://www.youtube.com/watch?v=SpL8LbquSVs&amp;t=4s</a:t>
            </a:r>
            <a:endParaRPr lang="en-US" altLang="zh-CN"/>
          </a:p>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https://lwn.net/Articles/365835/</a:t>
            </a:r>
            <a:endParaRPr lang="x-none" altLang="en-US"/>
          </a:p>
          <a:p>
            <a:r>
              <a:rPr lang="x-none" altLang="en-US"/>
              <a:t>https://lwn.net/Articles/366796/</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34CD076-85EF-437E-9CB9-D84CF1A7258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BBF4B8-7363-41FA-8CE1-0F20341A40C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doc_chap5" TargetMode="Externa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hyperlink" Target="http://wiki.gentoo.org/index.html"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png"/><Relationship Id="rId1" Type="http://schemas.openxmlformats.org/officeDocument/2006/relationships/hyperlink" Target="http://xxxx/hello-world-1.0.tar.gz"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Understand of Chromium OS</a:t>
            </a:r>
            <a:endParaRPr lang="en-US" altLang="zh-CN"/>
          </a:p>
        </p:txBody>
      </p:sp>
      <p:sp>
        <p:nvSpPr>
          <p:cNvPr id="3" name="副标题 2"/>
          <p:cNvSpPr>
            <a:spLocks noGrp="1"/>
          </p:cNvSpPr>
          <p:nvPr>
            <p:ph type="subTitle" idx="1"/>
          </p:nvPr>
        </p:nvSpPr>
        <p:spPr/>
        <p:txBody>
          <a:bodyPr/>
          <a:p>
            <a:endParaRPr lang="zh-CN" altLang="en-US"/>
          </a:p>
          <a:p>
            <a:endParaRPr lang="zh-CN" altLang="en-US"/>
          </a:p>
          <a:p>
            <a:r>
              <a:rPr lang="en-US" altLang="zh-CN"/>
              <a:t>Alan Zhang</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739140"/>
          </a:xfrm>
        </p:spPr>
        <p:txBody>
          <a:bodyPr>
            <a:normAutofit fontScale="90000"/>
          </a:bodyPr>
          <a:p>
            <a:r>
              <a:rPr lang="en-US" altLang="zh-CN"/>
              <a:t>cros_workon</a:t>
            </a:r>
            <a:endParaRPr lang="en-US" altLang="zh-CN"/>
          </a:p>
        </p:txBody>
      </p:sp>
      <p:sp>
        <p:nvSpPr>
          <p:cNvPr id="3" name="内容占位符 2"/>
          <p:cNvSpPr>
            <a:spLocks noGrp="1"/>
          </p:cNvSpPr>
          <p:nvPr>
            <p:ph idx="1"/>
          </p:nvPr>
        </p:nvSpPr>
        <p:spPr>
          <a:xfrm>
            <a:off x="838200" y="1224280"/>
            <a:ext cx="10515600" cy="5359400"/>
          </a:xfrm>
        </p:spPr>
        <p:txBody>
          <a:bodyPr>
            <a:normAutofit/>
          </a:bodyPr>
          <a:p>
            <a:r>
              <a:rPr lang="zh-CN" altLang="en-US"/>
              <a:t>cros_workon is a workflow tool for ChromiumOS development. With cros_workon, developers subscribe to the packages they want to work on. The tools then only checkout the packages a developer is subscribed to and only builds the packages a developer is subscribed to.</a:t>
            </a:r>
            <a:endParaRPr lang="zh-CN" altLang="en-US"/>
          </a:p>
          <a:p>
            <a:r>
              <a:rPr lang="en-US" altLang="zh-CN"/>
              <a:t>When using cros_workon, two new commands are used instead:</a:t>
            </a:r>
            <a:endParaRPr lang="en-US" altLang="zh-CN"/>
          </a:p>
          <a:p>
            <a:pPr lvl="1"/>
            <a:r>
              <a:rPr lang="en-US" altLang="zh-CN"/>
              <a:t>repo: Usually run outside the chroot.</a:t>
            </a:r>
            <a:endParaRPr lang="en-US" altLang="zh-CN"/>
          </a:p>
          <a:p>
            <a:pPr lvl="2"/>
            <a:r>
              <a:rPr lang="en-US" altLang="zh-CN"/>
              <a:t>It's used to check out and sync your repositories and manage the tracking branches for git.</a:t>
            </a:r>
            <a:endParaRPr lang="en-US" altLang="zh-CN"/>
          </a:p>
          <a:p>
            <a:pPr lvl="1"/>
            <a:r>
              <a:rPr lang="en-US" altLang="zh-CN"/>
              <a:t>src/scrips/cros_workon: Always run inside the chroot.</a:t>
            </a:r>
            <a:endParaRPr lang="en-US" altLang="zh-CN"/>
          </a:p>
          <a:p>
            <a:pPr lvl="2"/>
            <a:r>
              <a:rPr lang="en-US" altLang="zh-CN"/>
              <a:t>It's used to unmask a package ebuild so that</a:t>
            </a:r>
            <a:endParaRPr lang="en-US" altLang="zh-CN"/>
          </a:p>
          <a:p>
            <a:pPr lvl="2"/>
            <a:r>
              <a:rPr lang="en-US" altLang="zh-CN"/>
              <a:t>1) repo will be prepared to sync a local copy of the source, and</a:t>
            </a:r>
            <a:endParaRPr lang="en-US" altLang="zh-CN"/>
          </a:p>
          <a:p>
            <a:pPr lvl="2"/>
            <a:r>
              <a:rPr lang="en-US" altLang="zh-CN"/>
              <a:t>2) build_packages will use the local source instead of the stable version.</a:t>
            </a:r>
            <a:endParaRPr lang="en-US" altLang="zh-C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3675"/>
            <a:ext cx="10515600" cy="412750"/>
          </a:xfrm>
        </p:spPr>
        <p:txBody>
          <a:bodyPr>
            <a:normAutofit fontScale="90000"/>
          </a:bodyPr>
          <a:p>
            <a:r>
              <a:rPr lang="en-US" altLang="zh-CN"/>
              <a:t>Build Chromium OS</a:t>
            </a:r>
            <a:endParaRPr lang="en-US" altLang="zh-CN"/>
          </a:p>
        </p:txBody>
      </p:sp>
      <p:sp>
        <p:nvSpPr>
          <p:cNvPr id="3" name="内容占位符 2"/>
          <p:cNvSpPr>
            <a:spLocks noGrp="1"/>
          </p:cNvSpPr>
          <p:nvPr>
            <p:ph idx="1"/>
          </p:nvPr>
        </p:nvSpPr>
        <p:spPr>
          <a:xfrm>
            <a:off x="838200" y="783590"/>
            <a:ext cx="10515600" cy="5988685"/>
          </a:xfrm>
        </p:spPr>
        <p:txBody>
          <a:bodyPr>
            <a:normAutofit fontScale="40000"/>
          </a:bodyPr>
          <a:p>
            <a:r>
              <a:rPr lang="x-none" altLang="en-US"/>
              <a:t>mkdir -p ~/workspace/chromiumos; cd ~/workspace/chromiumos</a:t>
            </a:r>
            <a:endParaRPr lang="x-none" altLang="en-US"/>
          </a:p>
          <a:p>
            <a:r>
              <a:rPr lang="en-US" altLang="zh-CN"/>
              <a:t>$repo init -u http://git.chromium.org/git/manifest -m minilayout.xml</a:t>
            </a:r>
            <a:endParaRPr lang="en-US" altLang="zh-CN"/>
          </a:p>
          <a:p>
            <a:r>
              <a:rPr lang="en-US" altLang="zh-CN"/>
              <a:t>$repo sync</a:t>
            </a:r>
            <a:endParaRPr lang="en-US" altLang="zh-CN"/>
          </a:p>
          <a:p>
            <a:r>
              <a:rPr lang="en-US" altLang="zh-CN"/>
              <a:t>$cd src/scripts</a:t>
            </a:r>
            <a:endParaRPr lang="en-US" altLang="zh-CN"/>
          </a:p>
          <a:p>
            <a:r>
              <a:rPr lang="en-US" altLang="zh-CN"/>
              <a:t>$./make_chroot</a:t>
            </a:r>
            <a:endParaRPr lang="en-US" altLang="zh-CN"/>
          </a:p>
          <a:p>
            <a:pPr lvl="1"/>
            <a:r>
              <a:rPr lang="en-US" altLang="zh-CN"/>
              <a:t>To simplify dependencies, development is done inside a chroot. chroot 處於 ${HOME}/chromiumos/chroot。其中可以找到像 /usr/bin 和 /etc 這樣的系統目錄。這些對 chroot 是本地目錄，與您機器上的系統目錄相獨立。</a:t>
            </a:r>
            <a:endParaRPr lang="en-US" altLang="zh-CN"/>
          </a:p>
          <a:p>
            <a:pPr lvl="0"/>
            <a:r>
              <a:rPr lang="en-US" altLang="zh-CN" sz="2800"/>
              <a:t>$./enter_chroot.sh</a:t>
            </a:r>
            <a:endParaRPr lang="en-US" altLang="zh-CN" sz="2800"/>
          </a:p>
          <a:p>
            <a:pPr lvl="1"/>
            <a:r>
              <a:rPr lang="en-US" altLang="zh-CN"/>
              <a:t>To enter the chroot in order to do development</a:t>
            </a:r>
            <a:r>
              <a:rPr lang="en-US" altLang="zh-CN" sz="2400"/>
              <a:t>.</a:t>
            </a:r>
            <a:endParaRPr lang="en-US" altLang="zh-CN" sz="2400"/>
          </a:p>
          <a:p>
            <a:pPr lvl="0"/>
            <a:r>
              <a:rPr lang="en-US" altLang="zh-CN" sz="2800"/>
              <a:t>Or ./enter_chroot.sh --chrome_root=$(PATH/TO/CHROMIUM-BROWSER/SRC)</a:t>
            </a:r>
            <a:endParaRPr lang="en-US" altLang="zh-CN" sz="2800"/>
          </a:p>
          <a:p>
            <a:pPr lvl="0"/>
            <a:r>
              <a:rPr lang="x-none" altLang="en-US" sz="2800"/>
              <a:t>Or cros_sdk [--enter]	# If existed chroot image file, it will mount chroot image, and enter it. 進入 chroot 時，會在 chroot 中裝載“~/trunk”目錄，它指向的就是 Chromium OS 主目錄 ${HOME}/chromiumos。</a:t>
            </a:r>
            <a:endParaRPr lang="x-none" altLang="en-US" sz="2800"/>
          </a:p>
          <a:p>
            <a:pPr lvl="0"/>
            <a:r>
              <a:rPr lang="x-none" altLang="en-US" sz="2800"/>
              <a:t>(cr)</a:t>
            </a:r>
            <a:r>
              <a:rPr lang="en-US" altLang="zh-CN" sz="2800"/>
              <a:t>$ ./setup_board --board=x86-generic –default --job 4</a:t>
            </a:r>
            <a:endParaRPr lang="en-US" altLang="zh-CN" sz="2800"/>
          </a:p>
          <a:p>
            <a:pPr lvl="1"/>
            <a:r>
              <a:rPr lang="en-US" altLang="zh-CN" sz="2400"/>
              <a:t>Run setup_board in order to install the toolchain (gcc/glibc) for the target you wish to work on. setup_board also creates the initial SYSROOT the target</a:t>
            </a:r>
            <a:r>
              <a:rPr lang="x-none" altLang="en-US" sz="2400"/>
              <a:t>, 這將使用 /build/${BOARD} 的默認 sysroot 配置目標 board。</a:t>
            </a:r>
            <a:endParaRPr lang="x-none" altLang="en-US" sz="2400"/>
          </a:p>
          <a:p>
            <a:pPr lvl="0"/>
            <a:r>
              <a:rPr lang="x-none" altLang="en-US">
                <a:sym typeface="+mn-ea"/>
              </a:rPr>
              <a:t>(cr)</a:t>
            </a:r>
            <a:r>
              <a:rPr lang="en-US" altLang="zh-CN" sz="2800"/>
              <a:t>$./enable_localaccount.sh USERNAME</a:t>
            </a:r>
            <a:endParaRPr lang="en-US" altLang="zh-CN" sz="2800"/>
          </a:p>
          <a:p>
            <a:pPr lvl="1"/>
            <a:r>
              <a:rPr lang="en-US" altLang="zh-CN" sz="2400"/>
              <a:t>The local user account allows login with no password even if you can not connect to the Internet.</a:t>
            </a:r>
            <a:endParaRPr lang="en-US" altLang="zh-CN" sz="2400"/>
          </a:p>
          <a:p>
            <a:pPr lvl="0"/>
            <a:r>
              <a:rPr lang="x-none" altLang="en-US">
                <a:sym typeface="+mn-ea"/>
              </a:rPr>
              <a:t>(cr)</a:t>
            </a:r>
            <a:r>
              <a:rPr lang="en-US" altLang="zh-CN" sz="2800"/>
              <a:t>$./set_shared_user_password.sh</a:t>
            </a:r>
            <a:endParaRPr lang="en-US" altLang="zh-CN" sz="2800"/>
          </a:p>
          <a:p>
            <a:pPr lvl="1"/>
            <a:r>
              <a:rPr lang="en-US" altLang="zh-CN" sz="2400"/>
              <a:t>Need to set up the password for the shared </a:t>
            </a:r>
            <a:r>
              <a:rPr lang="x-none" altLang="en-US" sz="2400"/>
              <a:t>"</a:t>
            </a:r>
            <a:r>
              <a:rPr lang="x-none" altLang="en-US" sz="2400" b="1"/>
              <a:t>chronos</a:t>
            </a:r>
            <a:r>
              <a:rPr lang="x-none" altLang="en-US" sz="2400"/>
              <a:t>" </a:t>
            </a:r>
            <a:r>
              <a:rPr lang="en-US" altLang="zh-CN" sz="2400"/>
              <a:t>user</a:t>
            </a:r>
            <a:r>
              <a:rPr lang="x-none" altLang="en-US" sz="2400"/>
              <a:t>, default password: </a:t>
            </a:r>
            <a:r>
              <a:rPr lang="x-none" altLang="en-US" sz="2400" b="1"/>
              <a:t>test0000</a:t>
            </a:r>
            <a:r>
              <a:rPr lang="en-US" altLang="zh-CN" sz="2400"/>
              <a:t>. The encrypted password will be stored in ./shared_user_password.txt.</a:t>
            </a:r>
            <a:endParaRPr lang="en-US" altLang="zh-CN" sz="2400"/>
          </a:p>
          <a:p>
            <a:pPr lvl="0"/>
            <a:r>
              <a:rPr lang="x-none" altLang="en-US">
                <a:sym typeface="+mn-ea"/>
              </a:rPr>
              <a:t>(cr)</a:t>
            </a:r>
            <a:r>
              <a:rPr lang="en-US" altLang="zh-CN"/>
              <a:t>$ ./build_packages --board="x86-generic" --jobs=4</a:t>
            </a:r>
            <a:endParaRPr lang="en-US" altLang="zh-CN"/>
          </a:p>
          <a:p>
            <a:pPr lvl="1"/>
            <a:r>
              <a:rPr lang="en-US" altLang="zh-CN"/>
              <a:t>By default, build_packages will build the stable version of a package (i.e. from committed git sources) unless you are working on a package. If you are working on a package, build_packages will build using your local sources.</a:t>
            </a:r>
            <a:endParaRPr lang="en-US" altLang="zh-CN"/>
          </a:p>
          <a:p>
            <a:pPr lvl="0"/>
            <a:r>
              <a:rPr lang="x-none" altLang="en-US">
                <a:sym typeface="+mn-ea"/>
              </a:rPr>
              <a:t>(cr)</a:t>
            </a:r>
            <a:r>
              <a:rPr lang="en-US" altLang="zh-CN"/>
              <a:t>$ ./build_image --noenable_rootfs_verification</a:t>
            </a:r>
            <a:endParaRPr lang="en-US" altLang="zh-CN"/>
          </a:p>
          <a:p>
            <a:pPr lvl="0"/>
            <a:r>
              <a:rPr lang="x-none" altLang="en-US"/>
              <a:t>Or : USE='chrome_media' ./build_packages --board=amd64-generic --withautotest &amp;&amp; USE='chrome_media' ./build_image --board=amd64-generic --boot_args "sched_debug ignore_loglevel debug verbose  i915.preliminary_hw_support=1 console=ttyS2,115200n8" --noenable_rootfs_verification base dev test</a:t>
            </a:r>
            <a:endParaRPr lang="x-none"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1450"/>
            <a:ext cx="10515600" cy="381635"/>
          </a:xfrm>
        </p:spPr>
        <p:txBody>
          <a:bodyPr>
            <a:normAutofit fontScale="90000"/>
          </a:bodyPr>
          <a:p>
            <a:r>
              <a:rPr lang="en-US" altLang="zh-CN"/>
              <a:t>Examples of Use Cases</a:t>
            </a:r>
            <a:endParaRPr lang="en-US" altLang="zh-CN"/>
          </a:p>
        </p:txBody>
      </p:sp>
      <p:sp>
        <p:nvSpPr>
          <p:cNvPr id="3" name="内容占位符 2"/>
          <p:cNvSpPr>
            <a:spLocks noGrp="1"/>
          </p:cNvSpPr>
          <p:nvPr>
            <p:ph idx="1"/>
          </p:nvPr>
        </p:nvSpPr>
        <p:spPr>
          <a:xfrm>
            <a:off x="838200" y="815975"/>
            <a:ext cx="10515600" cy="6009005"/>
          </a:xfrm>
        </p:spPr>
        <p:txBody>
          <a:bodyPr>
            <a:normAutofit fontScale="40000"/>
          </a:bodyPr>
          <a:p>
            <a:pPr fontAlgn="auto">
              <a:lnSpc>
                <a:spcPct val="100000"/>
              </a:lnSpc>
            </a:pPr>
            <a:r>
              <a:rPr lang="en-US" altLang="zh-CN"/>
              <a:t>Flash bootable and installation Chromium OS Built Image</a:t>
            </a:r>
            <a:endParaRPr lang="en-US" altLang="zh-CN"/>
          </a:p>
          <a:p>
            <a:pPr lvl="1" fontAlgn="auto">
              <a:lnSpc>
                <a:spcPct val="100000"/>
              </a:lnSpc>
            </a:pPr>
            <a:r>
              <a:rPr lang="en-US" altLang="zh-CN" sz="1710"/>
              <a:t>$</a:t>
            </a:r>
            <a:r>
              <a:rPr lang="zh-CN" altLang="en-US" sz="1710" b="1"/>
              <a:t>./image_to_usb.sh</a:t>
            </a:r>
            <a:r>
              <a:rPr lang="zh-CN" altLang="en-US" sz="1710"/>
              <a:t> --from=../build/images/x86/Version.BuiltDate&amp;Time --to=/dev/USB-Node</a:t>
            </a:r>
            <a:endParaRPr lang="zh-CN" altLang="en-US" sz="1710"/>
          </a:p>
          <a:p>
            <a:pPr lvl="1" fontAlgn="auto">
              <a:lnSpc>
                <a:spcPct val="100000"/>
              </a:lnSpc>
            </a:pPr>
            <a:r>
              <a:rPr lang="x-none" altLang="zh-CN" sz="1710"/>
              <a:t>Or </a:t>
            </a:r>
            <a:r>
              <a:rPr lang="x-none" altLang="zh-CN" sz="1710" b="1"/>
              <a:t>cros flash usb:// ../build/images/reef/latest</a:t>
            </a:r>
            <a:endParaRPr lang="x-none" altLang="zh-CN" sz="1710" b="1"/>
          </a:p>
          <a:p>
            <a:pPr lvl="1" fontAlgn="auto">
              <a:lnSpc>
                <a:spcPct val="100000"/>
              </a:lnSpc>
            </a:pPr>
            <a:r>
              <a:rPr lang="zh-CN" altLang="en-US"/>
              <a:t>“USB-Node” should be like “/dev/sdc” other than “/dev/sdc1”</a:t>
            </a:r>
            <a:endParaRPr lang="zh-CN" altLang="en-US"/>
          </a:p>
          <a:p>
            <a:pPr lvl="0" fontAlgn="auto">
              <a:lnSpc>
                <a:spcPct val="100000"/>
              </a:lnSpc>
            </a:pPr>
            <a:r>
              <a:rPr lang="en-US" altLang="zh-CN"/>
              <a:t>Start working on specific package</a:t>
            </a:r>
            <a:endParaRPr lang="en-US" altLang="zh-CN"/>
          </a:p>
          <a:p>
            <a:pPr lvl="1" fontAlgn="auto">
              <a:lnSpc>
                <a:spcPct val="100000"/>
              </a:lnSpc>
            </a:pPr>
            <a:r>
              <a:rPr lang="en-US" altLang="zh-CN"/>
              <a:t>$</a:t>
            </a:r>
            <a:r>
              <a:rPr lang="en-US" altLang="zh-CN" b="1"/>
              <a:t>./cros_workon --board=${BOARD} start ${PACKAGE_NAME}</a:t>
            </a:r>
            <a:r>
              <a:rPr lang="en-US" altLang="zh-CN"/>
              <a:t>  : This marks the ebuild for the given package so that build_packages will use your local changes instead of the stable, committed version.</a:t>
            </a:r>
            <a:endParaRPr lang="en-US" altLang="zh-CN"/>
          </a:p>
          <a:p>
            <a:pPr lvl="1" fontAlgn="auto">
              <a:lnSpc>
                <a:spcPct val="100000"/>
              </a:lnSpc>
            </a:pPr>
            <a:r>
              <a:rPr lang="en-US" altLang="zh-CN"/>
              <a:t>$ </a:t>
            </a:r>
            <a:r>
              <a:rPr lang="en-US" altLang="zh-CN" b="1"/>
              <a:t>./cros_workon </a:t>
            </a:r>
            <a:r>
              <a:rPr lang="en-US" altLang="zh-CN" b="1">
                <a:sym typeface="+mn-ea"/>
              </a:rPr>
              <a:t>--board=${BOARD} </a:t>
            </a:r>
            <a:r>
              <a:rPr lang="x-none" altLang="en-US" b="1">
                <a:sym typeface="+mn-ea"/>
              </a:rPr>
              <a:t>--all </a:t>
            </a:r>
            <a:r>
              <a:rPr lang="en-US" altLang="zh-CN" b="1"/>
              <a:t>list</a:t>
            </a:r>
            <a:r>
              <a:rPr lang="en-US" altLang="zh-CN"/>
              <a:t>  : Check all the available packages; Special case : chromiumos-overlay is not in this list and cros_workon start/stop is not used.</a:t>
            </a:r>
            <a:endParaRPr lang="en-US" altLang="zh-CN"/>
          </a:p>
          <a:p>
            <a:pPr lvl="0" fontAlgn="auto">
              <a:lnSpc>
                <a:spcPct val="100000"/>
              </a:lnSpc>
            </a:pPr>
            <a:r>
              <a:rPr lang="en-US" altLang="zh-CN"/>
              <a:t>Stop working on specific package</a:t>
            </a:r>
            <a:endParaRPr lang="en-US" altLang="zh-CN"/>
          </a:p>
          <a:p>
            <a:pPr lvl="1" fontAlgn="auto">
              <a:lnSpc>
                <a:spcPct val="100000"/>
              </a:lnSpc>
            </a:pPr>
            <a:r>
              <a:rPr lang="en-US" altLang="zh-CN"/>
              <a:t>$ </a:t>
            </a:r>
            <a:r>
              <a:rPr lang="en-US" altLang="zh-CN" b="1"/>
              <a:t>./cros_workon --board=${BOARD} stop ${PACKAGE_NAME}</a:t>
            </a:r>
            <a:r>
              <a:rPr lang="en-US" altLang="zh-CN"/>
              <a:t>  : This tells the buildsystem to use stable pre-built version of the package. build_packages will now ignore your local repository. Stopping doesn't delete your local copy.</a:t>
            </a:r>
            <a:endParaRPr lang="en-US" altLang="zh-CN"/>
          </a:p>
          <a:p>
            <a:pPr lvl="0" fontAlgn="auto">
              <a:lnSpc>
                <a:spcPct val="100000"/>
              </a:lnSpc>
            </a:pPr>
            <a:r>
              <a:rPr lang="en-US" altLang="zh-CN"/>
              <a:t>Autotest</a:t>
            </a:r>
            <a:endParaRPr lang="en-US" altLang="zh-CN"/>
          </a:p>
          <a:p>
            <a:pPr lvl="1" fontAlgn="auto">
              <a:lnSpc>
                <a:spcPct val="100000"/>
              </a:lnSpc>
            </a:pPr>
            <a:r>
              <a:rPr lang="en-US" altLang="zh-CN"/>
              <a:t>$ ./cros_workon start autotest autotest-tests</a:t>
            </a:r>
            <a:endParaRPr lang="en-US" altLang="zh-CN"/>
          </a:p>
          <a:p>
            <a:pPr lvl="1" fontAlgn="auto">
              <a:lnSpc>
                <a:spcPct val="100000"/>
              </a:lnSpc>
            </a:pPr>
            <a:r>
              <a:rPr lang="en-US" altLang="zh-CN"/>
              <a:t>$ repo sync</a:t>
            </a:r>
            <a:endParaRPr lang="en-US" altLang="zh-CN"/>
          </a:p>
          <a:p>
            <a:pPr lvl="1" fontAlgn="auto">
              <a:lnSpc>
                <a:spcPct val="100000"/>
              </a:lnSpc>
            </a:pPr>
            <a:r>
              <a:rPr lang="en-US" altLang="zh-CN"/>
              <a:t>Tests consist of a build phase and run phase, where the first is executed by the ebuild, and the second by the run_remote_tests.sh" script. tests have to be built with emerge-${board} before they can be ran using run_remote_tests.sh.</a:t>
            </a:r>
            <a:endParaRPr lang="en-US" altLang="zh-CN"/>
          </a:p>
          <a:p>
            <a:pPr lvl="1" fontAlgn="auto">
              <a:lnSpc>
                <a:spcPct val="100000"/>
              </a:lnSpc>
            </a:pPr>
            <a:r>
              <a:rPr lang="en-US" altLang="zh-CN"/>
              <a:t>Currently, tests are organized within these ebuilds : chromeos-base/autotest-tests</a:t>
            </a:r>
            <a:endParaRPr lang="en-US" altLang="zh-CN"/>
          </a:p>
          <a:p>
            <a:pPr lvl="1" fontAlgn="auto">
              <a:lnSpc>
                <a:spcPct val="100000"/>
              </a:lnSpc>
            </a:pPr>
            <a:r>
              <a:rPr lang="en-US" altLang="zh-CN"/>
              <a:t>To see which tests are implemented by an ebuild, run the usual pretended emerge:</a:t>
            </a:r>
            <a:endParaRPr lang="en-US" altLang="zh-CN"/>
          </a:p>
          <a:p>
            <a:pPr lvl="1" fontAlgn="auto">
              <a:lnSpc>
                <a:spcPct val="100000"/>
              </a:lnSpc>
            </a:pPr>
            <a:r>
              <a:rPr lang="en-US" altLang="zh-CN"/>
              <a:t>$ emerge-${board} -pv autotest-tests</a:t>
            </a:r>
            <a:endParaRPr lang="en-US" altLang="zh-CN"/>
          </a:p>
          <a:p>
            <a:pPr lvl="1" fontAlgn="auto">
              <a:lnSpc>
                <a:spcPct val="100000"/>
              </a:lnSpc>
            </a:pPr>
            <a:r>
              <a:rPr lang="en-US" altLang="zh-CN"/>
              <a:t>All tests have a default state, either enabled (+) or disabled (-). The TESTS= variable is a USE_EXPAND.</a:t>
            </a:r>
            <a:endParaRPr lang="en-US" altLang="zh-CN"/>
          </a:p>
          <a:p>
            <a:pPr lvl="1" fontAlgn="auto">
              <a:lnSpc>
                <a:spcPct val="100000"/>
              </a:lnSpc>
            </a:pPr>
            <a:r>
              <a:rPr lang="en-US" altLang="zh-CN"/>
              <a:t>There are two ways to use these.</a:t>
            </a:r>
            <a:endParaRPr lang="en-US" altLang="zh-CN"/>
          </a:p>
          <a:p>
            <a:pPr lvl="1" fontAlgn="auto">
              <a:lnSpc>
                <a:spcPct val="100000"/>
              </a:lnSpc>
            </a:pPr>
            <a:r>
              <a:rPr lang="en-US" altLang="zh-CN"/>
              <a:t>(1) Non-Incremental --- Simply override the list by a new list</a:t>
            </a:r>
            <a:endParaRPr lang="en-US" altLang="zh-CN"/>
          </a:p>
          <a:p>
            <a:pPr lvl="1" fontAlgn="auto">
              <a:lnSpc>
                <a:spcPct val="100000"/>
              </a:lnSpc>
            </a:pPr>
            <a:r>
              <a:rPr lang="en-US" altLang="zh-CN"/>
              <a:t>TESTS="platform_MiniJailPidNamespace platform_MiniJailPtraceDisabled" emerge-${board} -pv autotest-tests</a:t>
            </a:r>
            <a:endParaRPr lang="en-US" altLang="zh-CN"/>
          </a:p>
          <a:p>
            <a:pPr lvl="1" fontAlgn="auto">
              <a:lnSpc>
                <a:spcPct val="100000"/>
              </a:lnSpc>
            </a:pPr>
            <a:r>
              <a:rPr lang="en-US" altLang="zh-CN"/>
              <a:t>(2) Incremental --- All USE_EXPAND flags are also accessible as USE flags, with the appropriate prefix, and can be used incrementally with +, -</a:t>
            </a:r>
            <a:endParaRPr lang="en-US" altLang="zh-CN"/>
          </a:p>
          <a:p>
            <a:pPr lvl="1" fontAlgn="auto">
              <a:lnSpc>
                <a:spcPct val="100000"/>
              </a:lnSpc>
            </a:pPr>
            <a:r>
              <a:rPr lang="en-US" altLang="zh-CN"/>
              <a:t>USE="tests_platform_MiniJailPidNamespace tests_platform_MiniJailPtraceDisabled" emerge-${board} -pv autotest-tests</a:t>
            </a:r>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905510"/>
          </a:xfrm>
        </p:spPr>
        <p:txBody>
          <a:bodyPr/>
          <a:p>
            <a:r>
              <a:rPr lang="en-US" altLang="zh-CN"/>
              <a:t>Chrome Web Apps</a:t>
            </a:r>
            <a:endParaRPr lang="en-US" altLang="zh-CN"/>
          </a:p>
        </p:txBody>
      </p:sp>
      <p:sp>
        <p:nvSpPr>
          <p:cNvPr id="3" name="内容占位符 2"/>
          <p:cNvSpPr>
            <a:spLocks noGrp="1"/>
          </p:cNvSpPr>
          <p:nvPr>
            <p:ph idx="1"/>
          </p:nvPr>
        </p:nvSpPr>
        <p:spPr>
          <a:xfrm>
            <a:off x="838200" y="1494790"/>
            <a:ext cx="10515600" cy="5088255"/>
          </a:xfrm>
        </p:spPr>
        <p:txBody>
          <a:bodyPr>
            <a:normAutofit fontScale="70000"/>
          </a:bodyPr>
          <a:p>
            <a:pPr fontAlgn="auto">
              <a:lnSpc>
                <a:spcPct val="100000"/>
              </a:lnSpc>
            </a:pPr>
            <a:r>
              <a:rPr lang="en-US" altLang="zh-CN"/>
              <a:t>Apps</a:t>
            </a:r>
            <a:endParaRPr lang="en-US" altLang="zh-CN"/>
          </a:p>
          <a:p>
            <a:pPr lvl="1" fontAlgn="auto">
              <a:lnSpc>
                <a:spcPct val="100000"/>
              </a:lnSpc>
            </a:pPr>
            <a:r>
              <a:rPr lang="en-US" altLang="zh-CN"/>
              <a:t>hosted app</a:t>
            </a:r>
            <a:endParaRPr lang="en-US" altLang="zh-CN"/>
          </a:p>
          <a:p>
            <a:pPr lvl="1" fontAlgn="auto">
              <a:lnSpc>
                <a:spcPct val="100000"/>
              </a:lnSpc>
            </a:pPr>
            <a:r>
              <a:rPr lang="en-US" altLang="zh-CN"/>
              <a:t>packaged app</a:t>
            </a:r>
            <a:endParaRPr lang="en-US" altLang="zh-CN"/>
          </a:p>
          <a:p>
            <a:pPr fontAlgn="auto">
              <a:lnSpc>
                <a:spcPct val="100000"/>
              </a:lnSpc>
            </a:pPr>
            <a:r>
              <a:rPr lang="en-US" altLang="zh-CN"/>
              <a:t>Themes</a:t>
            </a:r>
            <a:endParaRPr lang="en-US" altLang="zh-CN"/>
          </a:p>
          <a:p>
            <a:pPr fontAlgn="auto">
              <a:lnSpc>
                <a:spcPct val="100000"/>
              </a:lnSpc>
            </a:pPr>
            <a:r>
              <a:rPr lang="en-US" altLang="zh-CN"/>
              <a:t>Extensions</a:t>
            </a:r>
            <a:endParaRPr lang="en-US" altLang="zh-CN"/>
          </a:p>
          <a:p>
            <a:pPr fontAlgn="auto">
              <a:lnSpc>
                <a:spcPct val="100000"/>
              </a:lnSpc>
            </a:pPr>
            <a:r>
              <a:rPr lang="en-US" altLang="zh-CN"/>
              <a:t>Remote Desktop Capabilities - Chromoting</a:t>
            </a:r>
            <a:endParaRPr lang="en-US" altLang="zh-CN"/>
          </a:p>
          <a:p>
            <a:pPr fontAlgn="auto">
              <a:lnSpc>
                <a:spcPct val="100000"/>
              </a:lnSpc>
            </a:pPr>
            <a:r>
              <a:rPr lang="en-US" altLang="zh-CN"/>
              <a:t>GPU Accelerated Compositing – WebGL</a:t>
            </a:r>
            <a:endParaRPr lang="en-US" altLang="zh-CN"/>
          </a:p>
          <a:p>
            <a:pPr lvl="1" fontAlgn="auto">
              <a:lnSpc>
                <a:spcPct val="100000"/>
              </a:lnSpc>
            </a:pPr>
            <a:r>
              <a:rPr lang="en-US" altLang="zh-CN"/>
              <a:t>WebGL is a cross-platform, royalty-free API used to create 3D graphics in a Web browser. Based on OpenGL ES 2.0, WebGL uses the OpenGL shading language, GLSL, and offers the familiarity of the standard OpenGL API.</a:t>
            </a:r>
            <a:endParaRPr lang="en-US" altLang="zh-CN"/>
          </a:p>
          <a:p>
            <a:pPr lvl="1" fontAlgn="auto">
              <a:lnSpc>
                <a:spcPct val="100000"/>
              </a:lnSpc>
            </a:pPr>
            <a:r>
              <a:rPr lang="en-US" altLang="zh-CN"/>
              <a:t>Chromium must be launched from the command line in order to enable WebGL.</a:t>
            </a:r>
            <a:endParaRPr lang="en-US" altLang="zh-CN"/>
          </a:p>
          <a:p>
            <a:pPr lvl="1" fontAlgn="auto">
              <a:lnSpc>
                <a:spcPct val="100000"/>
              </a:lnSpc>
            </a:pPr>
            <a:r>
              <a:rPr lang="en-US" altLang="zh-CN"/>
              <a:t>Linux : ./chrome --enable-webgl</a:t>
            </a:r>
            <a:endParaRPr lang="en-US" altLang="zh-CN"/>
          </a:p>
          <a:p>
            <a:pPr lvl="1" fontAlgn="auto">
              <a:lnSpc>
                <a:spcPct val="100000"/>
              </a:lnSpc>
            </a:pPr>
            <a:r>
              <a:rPr lang="en-US" altLang="zh-CN"/>
              <a:t>Mac OS X : ./Chromium.app/Contents/MacOS/Chromium --enable-webgl</a:t>
            </a:r>
            <a:endParaRPr lang="en-US" altLang="zh-CN"/>
          </a:p>
          <a:p>
            <a:pPr lvl="1" fontAlgn="auto">
              <a:lnSpc>
                <a:spcPct val="100000"/>
              </a:lnSpc>
            </a:pPr>
            <a:r>
              <a:rPr lang="en-US" altLang="zh-CN"/>
              <a:t>Windows : No command line options needed.</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Firmware</a:t>
            </a:r>
            <a:endParaRPr lang="en-US" altLang="zh-CN"/>
          </a:p>
        </p:txBody>
      </p:sp>
      <p:sp>
        <p:nvSpPr>
          <p:cNvPr id="3" name="内容占位符 2"/>
          <p:cNvSpPr>
            <a:spLocks noGrp="1"/>
          </p:cNvSpPr>
          <p:nvPr>
            <p:ph idx="1"/>
          </p:nvPr>
        </p:nvSpPr>
        <p:spPr/>
        <p:txBody>
          <a:bodyPr/>
          <a:p>
            <a:r>
              <a:rPr lang="en-US" altLang="zh-CN"/>
              <a:t>Functionalities</a:t>
            </a:r>
            <a:endParaRPr lang="en-US" altLang="zh-CN"/>
          </a:p>
          <a:p>
            <a:pPr lvl="1"/>
            <a:r>
              <a:rPr lang="en-US" altLang="zh-CN"/>
              <a:t>System recovery</a:t>
            </a:r>
            <a:endParaRPr lang="en-US" altLang="zh-CN"/>
          </a:p>
          <a:p>
            <a:pPr lvl="1"/>
            <a:r>
              <a:rPr lang="en-US" altLang="zh-CN"/>
              <a:t>Verified boot</a:t>
            </a:r>
            <a:endParaRPr lang="en-US" altLang="zh-CN"/>
          </a:p>
          <a:p>
            <a:pPr lvl="1"/>
            <a:r>
              <a:rPr lang="en-US" altLang="zh-CN"/>
              <a:t>Fast boot</a:t>
            </a:r>
            <a:endParaRPr lang="en-US" altLang="zh-CN"/>
          </a:p>
          <a:p>
            <a:endParaRPr lang="en-US" altLang="zh-C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t>淺談 Malicious Engine</a:t>
            </a:r>
            <a:br>
              <a:rPr lang="en-US"/>
            </a:br>
            <a:r>
              <a:rPr lang="en-US" sz="2400"/>
              <a:t>https://v2bv.net/2017/intel-me</a:t>
            </a:r>
            <a:endParaRPr lang="en-US" sz="2400"/>
          </a:p>
        </p:txBody>
      </p:sp>
      <p:sp>
        <p:nvSpPr>
          <p:cNvPr id="3" name="Content Placeholder 2"/>
          <p:cNvSpPr>
            <a:spLocks noGrp="1"/>
          </p:cNvSpPr>
          <p:nvPr>
            <p:ph idx="1"/>
          </p:nvPr>
        </p:nvSpPr>
        <p:spPr/>
        <p:txBody>
          <a:bodyPr>
            <a:normAutofit/>
          </a:bodyPr>
          <a:p>
            <a:r>
              <a:rPr lang="en-US"/>
              <a:t>什麼是 ME？</a:t>
            </a:r>
            <a:endParaRPr lang="en-US"/>
          </a:p>
          <a:p>
            <a:pPr lvl="1"/>
            <a:r>
              <a:rPr lang="en-US"/>
              <a:t>Intel ME 是 Intel Management Engine 的簡稱。</a:t>
            </a:r>
            <a:endParaRPr lang="en-US"/>
          </a:p>
          <a:p>
            <a:pPr lvl="1"/>
            <a:r>
              <a:rPr lang="en-US"/>
              <a:t>Intel ME 是一個擁有從底層控制硬件能力的、獨立與處理器和操作系統的框架，它對於操作系統也是隱形的。簡單點說就是擁有極高的權限。其中 Intel Active Management Technology（英特爾主動管理技術）是運行與 ME 框架上的應用的一個例子。</a:t>
            </a:r>
            <a:endParaRPr lang="en-US"/>
          </a:p>
          <a:p>
            <a:pPr lvl="1"/>
            <a:r>
              <a:rPr lang="en-US"/>
              <a:t>Intel ME 被搭載在幾乎所有的 2006 年之後上市出售的 intel 平臺上。硬件部分整合在 CPU 或是主板芯片組內；軟件（固件）部分一般與 BIOS 共存在一個 ROM 芯片中（如果把 ROM 的內容提取出來的話，會發現 ME 固件往往比 BIOS 本身以及 GBE 固件加在一起還大）。</a:t>
            </a:r>
            <a:endParaRPr lang="en-US"/>
          </a:p>
          <a:p>
            <a:pPr lvl="1"/>
            <a:r>
              <a:rPr lang="en-US"/>
              <a:t>在 Linux 平臺上可以使用 intelmetool 來查看 ME 的狀態。</a:t>
            </a: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(1/6)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fontScale="50000"/>
          </a:bodyPr>
          <a:p>
            <a:r>
              <a:rPr lang="en-US"/>
              <a:t>編譯 coreboot 的依賴裝好</a:t>
            </a:r>
            <a:r>
              <a:rPr lang="x-none" altLang="en-US"/>
              <a:t>,gcc,gnat,bison,flex,ncurses,wget,zlib</a:t>
            </a:r>
            <a:endParaRPr lang="x-none" altLang="en-US"/>
          </a:p>
          <a:p>
            <a:r>
              <a:rPr lang="x-none" altLang="en-US"/>
              <a:t>coreboot 的源碼拖下來:</a:t>
            </a:r>
            <a:endParaRPr lang="x-none" altLang="en-US"/>
          </a:p>
          <a:p>
            <a:pPr lvl="1"/>
            <a:r>
              <a:rPr lang="x-none" altLang="en-US"/>
              <a:t>$ git clone https://review.coreboot.org/coreboot.git </a:t>
            </a:r>
            <a:endParaRPr lang="x-none" altLang="en-US"/>
          </a:p>
          <a:p>
            <a:pPr lvl="1"/>
            <a:r>
              <a:rPr lang="x-none" altLang="en-US"/>
              <a:t>$ cd coreboot &amp;&amp; git submodule update --init --checkout </a:t>
            </a:r>
            <a:endParaRPr lang="x-none" altLang="en-US"/>
          </a:p>
          <a:p>
            <a:pPr lvl="1"/>
            <a:r>
              <a:rPr lang="x-none" altLang="en-US"/>
              <a:t>$ git clone https://review.coreboot.org/flashrom.git</a:t>
            </a:r>
            <a:endParaRPr lang="x-none" altLang="en-US"/>
          </a:p>
          <a:p>
            <a:r>
              <a:rPr lang="x-none" altLang="en-US"/>
              <a:t>進入 coreboot 的源碼目錄裏，準備好工具鏈等等：</a:t>
            </a:r>
            <a:endParaRPr lang="x-none" altLang="en-US"/>
          </a:p>
          <a:p>
            <a:pPr lvl="1"/>
            <a:r>
              <a:rPr lang="x-none" altLang="en-US"/>
              <a:t>$ make crossgcc-i386 CPUS=4 # 這裏只需要給 X220 用，所以準備 i386 的工具鏈就足夠了</a:t>
            </a:r>
            <a:endParaRPr lang="x-none" altLang="en-US"/>
          </a:p>
          <a:p>
            <a:pPr lvl="1"/>
            <a:r>
              <a:rPr lang="x-none" altLang="en-US"/>
              <a:t>$ make iasl # 準備 iASL 編譯器</a:t>
            </a:r>
            <a:endParaRPr lang="x-none" altLang="en-US"/>
          </a:p>
          <a:p>
            <a:r>
              <a:rPr lang="x-none" altLang="en-US"/>
              <a:t>用 flashrom 把現有的固件 Dump 出來：</a:t>
            </a:r>
            <a:endParaRPr lang="x-none" altLang="en-US"/>
          </a:p>
          <a:p>
            <a:pPr lvl="1"/>
            <a:r>
              <a:rPr lang="x-none" altLang="en-US"/>
              <a:t>$ sudo flashrom -p internal:laptop=force_I_want_a_brick -c MX25L6405D -r dump.rom # 這裏舉例用的是 internal flash 的命令，如果用編程器的話需要根據編程器進行修改。</a:t>
            </a:r>
            <a:endParaRPr lang="x-none" altLang="en-US"/>
          </a:p>
          <a:p>
            <a:pPr lvl="0"/>
            <a:r>
              <a:rPr lang="x-none" altLang="en-US"/>
              <a:t>進入 coreboot 源碼目錄的 util/ifdtool 目錄下並編譯它：</a:t>
            </a:r>
            <a:endParaRPr lang="x-none" altLang="en-US"/>
          </a:p>
          <a:p>
            <a:pPr lvl="1"/>
            <a:r>
              <a:rPr lang="x-none" altLang="en-US"/>
              <a:t>$ cd util/ifdtool &amp;&amp; make</a:t>
            </a:r>
            <a:endParaRPr lang="x-none" altLang="en-US"/>
          </a:p>
          <a:p>
            <a:r>
              <a:rPr lang="x-none" altLang="en-US"/>
              <a:t>使用 ifdtool 解鎖固件描述（firmware descriptor）和 ME 區域。</a:t>
            </a:r>
            <a:endParaRPr lang="x-none" altLang="en-US"/>
          </a:p>
          <a:p>
            <a:pPr lvl="1"/>
            <a:r>
              <a:rPr lang="x-none" altLang="en-US"/>
              <a:t>$ ifdtool -u dump.rom # 把文件名改成自己的, ifdtool 會創建一個新的 dump.rom.new，接下來的步驟要用它。</a:t>
            </a:r>
            <a:endParaRPr lang="x-none" altLang="en-US"/>
          </a:p>
          <a:p>
            <a:pPr lvl="0"/>
            <a:r>
              <a:rPr lang="x-none" altLang="en-US"/>
              <a:t>想幹掉 ME 的話現在拿去過一邊 me_cleaner 應該就可以刷回去了。</a:t>
            </a:r>
            <a:endParaRPr lang="x-none" altLang="en-US"/>
          </a:p>
          <a:p>
            <a:pPr lvl="1"/>
            <a:r>
              <a:rPr lang="x-none" altLang="en-US"/>
              <a:t>$ me_claner.py dump.rom.new # 換成你自己的文件名</a:t>
            </a:r>
            <a:endParaRPr lang="x-none" altLang="en-US"/>
          </a:p>
          <a:p>
            <a:pPr lvl="0"/>
            <a:r>
              <a:rPr lang="x-none" altLang="en-US"/>
              <a:t>進入 flashrom 源碼目錄下的 util/ich_descriptors_tool 目錄並編譯 ich_descriptors_tool</a:t>
            </a:r>
            <a:endParaRPr lang="x-none" altLang="en-US"/>
          </a:p>
          <a:p>
            <a:pPr lvl="1"/>
            <a:r>
              <a:rPr lang="x-none" altLang="en-US"/>
              <a:t>$ cd util/ich_descriptors_tool &amp;&amp; make</a:t>
            </a:r>
            <a:endParaRPr lang="x-none"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(2/6)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a:bodyPr>
          <a:p>
            <a:r>
              <a:t>然後用它來提取文件：</a:t>
            </a:r>
          </a:p>
          <a:p>
            <a:pPr lvl="1"/>
            <a:r>
              <a:rPr lang="x-none" altLang="en-US"/>
              <a:t>$ ich_descriptors_tool -f dump.rom.new -d # 當然，還是要改成自己的文件名. 這個工具會輸出一大堆東西，我們只要它創建的 dump.rom.new.Descriptor.bin、dump.rom.new.ME.bin 和 dump.rom.new.GBE.bin,分別代表着需要用到的三大坨 blob。</a:t>
            </a:r>
            <a:endParaRPr lang="x-none" altLang="en-US"/>
          </a:p>
          <a:p>
            <a:pPr lvl="0"/>
            <a:r>
              <a:rPr lang="x-none" altLang="en-US"/>
              <a:t>然後我們可以把這些文件複製到 coreboot 源碼目錄的 3rdparty/blobs 目錄的對應位置裏（這是爲了之後配置起來方便點）。</a:t>
            </a:r>
            <a:endParaRPr lang="x-none" altLang="en-US"/>
          </a:p>
          <a:p>
            <a:pPr lvl="1"/>
            <a:r>
              <a:rPr lang="x-none" altLang="en-US"/>
              <a:t>$ cp dump.rom.new.Descriptor.bin ~/coreboot/3rdparty/blobs/mainboard/lenovo/x220/descriptor.bin</a:t>
            </a:r>
            <a:endParaRPr lang="x-none" altLang="en-US"/>
          </a:p>
          <a:p>
            <a:pPr lvl="1"/>
            <a:r>
              <a:rPr lang="x-none" altLang="en-US"/>
              <a:t>$ cp dump.rom.new.ME.bin ~/coreboot/3rdparty/blobs/mainboard/lenovo/x220/me.bin</a:t>
            </a:r>
            <a:endParaRPr lang="x-none" altLang="en-US"/>
          </a:p>
          <a:p>
            <a:pPr lvl="1"/>
            <a:r>
              <a:rPr lang="x-none" altLang="en-US"/>
              <a:t>$ cp dump.rom.new.GBE.bin ~/coreboot/3rdparty/blobs/mainboard/lenovo/x220/gbe.bin</a:t>
            </a:r>
            <a:endParaRPr lang="x-none" altLang="en-US"/>
          </a:p>
          <a:p>
            <a:pPr lvl="0"/>
            <a:endParaRPr lang="x-none"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(3/6)</a:t>
            </a:r>
            <a:br>
              <a:rPr lang="en-US"/>
            </a:br>
            <a:r>
              <a:rPr lang="en-US" sz="2400"/>
              <a:t>https://v2bv.net/2018/coreboot</a:t>
            </a:r>
            <a:endParaRPr lang="en-US" sz="2400"/>
          </a:p>
        </p:txBody>
      </p:sp>
      <p:sp>
        <p:nvSpPr>
          <p:cNvPr id="3" name="Content Placeholder 2"/>
          <p:cNvSpPr>
            <a:spLocks noGrp="1"/>
          </p:cNvSpPr>
          <p:nvPr>
            <p:ph idx="1"/>
          </p:nvPr>
        </p:nvSpPr>
        <p:spPr>
          <a:xfrm>
            <a:off x="839470" y="1151255"/>
            <a:ext cx="6348095" cy="5619750"/>
          </a:xfrm>
        </p:spPr>
        <p:txBody>
          <a:bodyPr>
            <a:normAutofit fontScale="80000"/>
          </a:bodyPr>
          <a:p>
            <a:pPr lvl="0"/>
            <a:r>
              <a:rPr lang="x-none" altLang="en-US"/>
              <a:t>接下來就是配置 coreboot, 回到 coreboot 的源碼目錄下執行 make menuconfig 開始配置。</a:t>
            </a:r>
            <a:endParaRPr lang="x-none" altLang="en-US"/>
          </a:p>
          <a:p>
            <a:pPr lvl="0"/>
            <a:r>
              <a:rPr lang="x-none" altLang="en-US"/>
              <a:t>進入第一個 General setup，</a:t>
            </a:r>
            <a:endParaRPr lang="x-none" altLang="en-US"/>
          </a:p>
          <a:p>
            <a:pPr lvl="1"/>
            <a:r>
              <a:rPr lang="x-none" altLang="en-US"/>
              <a:t>[*] Generate flashmap descriptor parser using flex and bison</a:t>
            </a:r>
            <a:endParaRPr lang="x-none" altLang="en-US"/>
          </a:p>
          <a:p>
            <a:pPr lvl="1"/>
            <a:r>
              <a:rPr lang="x-none" altLang="en-US"/>
              <a:t>[*] Generate SCONFIG &amp; BLOBTOOL parser using flex and bison</a:t>
            </a:r>
            <a:endParaRPr lang="x-none" altLang="en-US"/>
          </a:p>
          <a:p>
            <a:pPr lvl="1"/>
            <a:r>
              <a:rPr lang="x-none" altLang="en-US"/>
              <a:t>[*] Use CMOS for configuration values</a:t>
            </a:r>
            <a:endParaRPr lang="x-none" altLang="en-US"/>
          </a:p>
          <a:p>
            <a:pPr lvl="1"/>
            <a:r>
              <a:rPr lang="x-none" altLang="en-US"/>
              <a:t>[*] Compress ramstage with LZMA</a:t>
            </a:r>
            <a:endParaRPr lang="x-none" altLang="en-US"/>
          </a:p>
          <a:p>
            <a:pPr lvl="1"/>
            <a:r>
              <a:rPr lang="x-none" altLang="en-US"/>
              <a:t>[*] Include the coreboot .config file into the ROM image</a:t>
            </a:r>
            <a:endParaRPr lang="x-none" altLang="en-US"/>
          </a:p>
          <a:p>
            <a:pPr lvl="1"/>
            <a:r>
              <a:rPr lang="x-none" altLang="en-US"/>
              <a:t>[*] Create a table of timestamps collected during boot</a:t>
            </a:r>
            <a:endParaRPr lang="x-none" altLang="en-US"/>
          </a:p>
          <a:p>
            <a:pPr lvl="1"/>
            <a:r>
              <a:rPr lang="x-none" altLang="en-US"/>
              <a:t>[*] Allow use of binary-only repository # 這條一定要打開</a:t>
            </a:r>
            <a:endParaRPr lang="x-none" altLang="en-US"/>
          </a:p>
          <a:p>
            <a:pPr lvl="1"/>
            <a:r>
              <a:rPr lang="x-none" altLang="en-US"/>
              <a:t>-*- Build the ramstage to be relocatable in 32-bit address space.</a:t>
            </a:r>
            <a:endParaRPr lang="x-none" altLang="en-US"/>
          </a:p>
          <a:p>
            <a:pPr lvl="1"/>
            <a:endParaRPr lang="x-none" altLang="en-US"/>
          </a:p>
        </p:txBody>
      </p:sp>
      <p:pic>
        <p:nvPicPr>
          <p:cNvPr id="4" name="Picture 3"/>
          <p:cNvPicPr>
            <a:picLocks noChangeAspect="1"/>
          </p:cNvPicPr>
          <p:nvPr/>
        </p:nvPicPr>
        <p:blipFill>
          <a:blip r:embed="rId1"/>
          <a:stretch>
            <a:fillRect/>
          </a:stretch>
        </p:blipFill>
        <p:spPr>
          <a:xfrm>
            <a:off x="7720330" y="1189355"/>
            <a:ext cx="4046855" cy="362775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(4/6)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50000"/>
          </a:bodyPr>
          <a:p>
            <a:pPr lvl="0"/>
            <a:r>
              <a:rPr lang="x-none" altLang="en-US"/>
              <a:t>之後是 Mainboard，</a:t>
            </a:r>
            <a:endParaRPr lang="x-none" altLang="en-US"/>
          </a:p>
          <a:p>
            <a:pPr lvl="1"/>
            <a:r>
              <a:rPr lang="x-none" altLang="en-US"/>
              <a:t>    *** Important: Run 'make distclean' before switching boards ***                                                                                                           </a:t>
            </a:r>
            <a:endParaRPr lang="x-none" altLang="en-US"/>
          </a:p>
          <a:p>
            <a:pPr lvl="1"/>
            <a:r>
              <a:rPr lang="x-none" altLang="en-US"/>
              <a:t>    Mainboard vendor (Lenovo)  ---&gt; # 選聯想</a:t>
            </a:r>
            <a:endParaRPr lang="x-none" altLang="en-US"/>
          </a:p>
          <a:p>
            <a:pPr lvl="1"/>
            <a:r>
              <a:rPr lang="x-none" altLang="en-US"/>
              <a:t>    Mainboard model (ThinkPad X220)  ---&gt; # 當然是 X220 啦</a:t>
            </a:r>
            <a:endParaRPr lang="x-none" altLang="en-US"/>
          </a:p>
          <a:p>
            <a:pPr lvl="1"/>
            <a:r>
              <a:rPr lang="x-none" altLang="en-US"/>
              <a:t>    ROM chip size (8192 KB (8 MB))  ---&gt; # 除非你魔改過，不然不用改</a:t>
            </a:r>
            <a:endParaRPr lang="x-none" altLang="en-US"/>
          </a:p>
          <a:p>
            <a:pPr lvl="1"/>
            <a:r>
              <a:rPr lang="x-none" altLang="en-US"/>
              <a:t>(0x100000) Size of CBFS filesystem in ROM</a:t>
            </a:r>
            <a:endParaRPr lang="x-none" altLang="en-US"/>
          </a:p>
          <a:p>
            <a:pPr lvl="1"/>
            <a:r>
              <a:rPr lang="x-none" altLang="en-US"/>
              <a:t>()  fmap description file in fmd format</a:t>
            </a:r>
            <a:endParaRPr lang="x-none" altLang="en-US"/>
          </a:p>
          <a:p>
            <a:pPr lvl="0"/>
            <a:r>
              <a:rPr lang="x-none" altLang="en-US"/>
              <a:t>然後 Chipset：</a:t>
            </a:r>
            <a:endParaRPr lang="x-none" altLang="en-US"/>
          </a:p>
          <a:p>
            <a:pPr lvl="1"/>
            <a:r>
              <a:rPr lang="x-none" altLang="en-US"/>
              <a:t>[*] Enable VMX for virtualization</a:t>
            </a:r>
            <a:endParaRPr lang="x-none" altLang="en-US"/>
          </a:p>
          <a:p>
            <a:pPr lvl="1"/>
            <a:r>
              <a:rPr lang="x-none" altLang="en-US"/>
              <a:t>[*]   Set lock bit after configuring VMX</a:t>
            </a:r>
            <a:endParaRPr lang="x-none" altLang="en-US"/>
          </a:p>
          <a:p>
            <a:pPr lvl="1"/>
            <a:r>
              <a:rPr lang="x-none" altLang="en-US"/>
              <a:t>-*- Use native raminit</a:t>
            </a:r>
            <a:endParaRPr lang="x-none" altLang="en-US"/>
          </a:p>
          <a:p>
            <a:pPr lvl="1"/>
            <a:r>
              <a:rPr lang="x-none" altLang="en-US"/>
              <a:t>[*] Beep on fatal error</a:t>
            </a:r>
            <a:endParaRPr lang="x-none" altLang="en-US"/>
          </a:p>
          <a:p>
            <a:pPr lvl="1"/>
            <a:r>
              <a:rPr lang="x-none" altLang="en-US"/>
              <a:t>[*] Flash LEDs on fatal error</a:t>
            </a:r>
            <a:endParaRPr lang="x-none" altLang="en-US"/>
          </a:p>
          <a:p>
            <a:pPr lvl="1"/>
            <a:r>
              <a:rPr lang="x-none" altLang="en-US"/>
              <a:t>[*] Support bluetooth on wifi cards</a:t>
            </a:r>
            <a:endParaRPr lang="x-none" altLang="en-US"/>
          </a:p>
          <a:p>
            <a:pPr lvl="1"/>
            <a:r>
              <a:rPr lang="x-none" altLang="en-US"/>
              <a:t>    *** Intel Firmware ***</a:t>
            </a:r>
            <a:endParaRPr lang="x-none" altLang="en-US"/>
          </a:p>
          <a:p>
            <a:pPr lvl="1"/>
            <a:r>
              <a:rPr lang="x-none" altLang="en-US"/>
              <a:t>[*] Add Intel descriptor.bin file # 必選</a:t>
            </a:r>
            <a:endParaRPr lang="x-none" altLang="en-US"/>
          </a:p>
          <a:p>
            <a:pPr lvl="1"/>
            <a:r>
              <a:rPr lang="x-none" altLang="en-US"/>
              <a:t>[*]   Add Intel ME/TXE firmware # 必選</a:t>
            </a:r>
            <a:endParaRPr lang="x-none" altLang="en-US"/>
          </a:p>
          <a:p>
            <a:pPr lvl="1"/>
            <a:r>
              <a:rPr lang="x-none" altLang="en-US"/>
              <a:t>(3rdparty/blobs/mainboard/$(MAINBOARDDIR)/me.bin) Path to management engine firmware # 同上</a:t>
            </a:r>
            <a:endParaRPr lang="x-none" altLang="en-US"/>
          </a:p>
          <a:p>
            <a:pPr lvl="1"/>
            <a:r>
              <a:rPr lang="x-none" altLang="en-US"/>
              <a:t>[*]     Verify the integrity of the supplied ME/TXE firmware</a:t>
            </a:r>
            <a:endParaRPr lang="x-none" altLang="en-US"/>
          </a:p>
          <a:p>
            <a:pPr lvl="1"/>
            <a:r>
              <a:rPr lang="x-none" altLang="en-US"/>
              <a:t>[*]     Strip down the Intel ME/TXE firmware # 如果要幹 ME 的話選上這個</a:t>
            </a:r>
            <a:endParaRPr lang="x-none" altLang="en-US"/>
          </a:p>
          <a:p>
            <a:pPr lvl="1"/>
            <a:r>
              <a:rPr lang="x-none" altLang="en-US"/>
              <a:t>          *** Please test the modified ME/TXE firmware and coreboot in two steps ***</a:t>
            </a:r>
            <a:endParaRPr lang="x-none" altLang="en-US"/>
          </a:p>
          <a:p>
            <a:pPr lvl="1"/>
            <a:r>
              <a:rPr lang="x-none" altLang="en-US"/>
              <a:t>[*]   Add gigabit ethernet firmware # 必選</a:t>
            </a:r>
            <a:endParaRPr lang="x-none"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4310"/>
            <a:ext cx="10515600" cy="711835"/>
          </a:xfrm>
        </p:spPr>
        <p:txBody>
          <a:bodyPr>
            <a:normAutofit fontScale="90000"/>
          </a:bodyPr>
          <a:p>
            <a:r>
              <a:rPr lang="en-US" altLang="zh-CN"/>
              <a:t>Background of Portage</a:t>
            </a:r>
            <a:endParaRPr lang="en-US" altLang="zh-CN"/>
          </a:p>
        </p:txBody>
      </p:sp>
      <p:sp>
        <p:nvSpPr>
          <p:cNvPr id="3" name="内容占位符 2"/>
          <p:cNvSpPr>
            <a:spLocks noGrp="1"/>
          </p:cNvSpPr>
          <p:nvPr>
            <p:ph idx="1"/>
          </p:nvPr>
        </p:nvSpPr>
        <p:spPr>
          <a:xfrm>
            <a:off x="838200" y="1060450"/>
            <a:ext cx="10515600" cy="5683250"/>
          </a:xfrm>
        </p:spPr>
        <p:txBody>
          <a:bodyPr>
            <a:normAutofit fontScale="60000"/>
          </a:bodyPr>
          <a:p>
            <a:r>
              <a:rPr lang="en-US" altLang="zh-CN"/>
              <a:t>Portage is a package management system used by Gentooto </a:t>
            </a:r>
            <a:r>
              <a:rPr lang="x-none" altLang="en-US"/>
              <a:t>to </a:t>
            </a:r>
            <a:r>
              <a:rPr lang="en-US" altLang="zh-CN"/>
              <a:t>install, uninstall and maintain software on your system from the source code. </a:t>
            </a:r>
            <a:endParaRPr lang="en-US" altLang="zh-CN"/>
          </a:p>
          <a:p>
            <a:r>
              <a:rPr lang="en-US" altLang="zh-CN"/>
              <a:t>The Portage system consists of</a:t>
            </a:r>
            <a:r>
              <a:rPr lang="x-none" altLang="en-US"/>
              <a:t>:</a:t>
            </a:r>
            <a:endParaRPr lang="x-none" altLang="en-US"/>
          </a:p>
          <a:p>
            <a:pPr lvl="1"/>
            <a:r>
              <a:rPr lang="en-US" altLang="zh-CN" b="1">
                <a:solidFill>
                  <a:srgbClr val="FF0000"/>
                </a:solidFill>
              </a:rPr>
              <a:t>Portage tree</a:t>
            </a:r>
            <a:r>
              <a:rPr lang="en-US" altLang="zh-CN"/>
              <a:t> which is a collection of </a:t>
            </a:r>
            <a:r>
              <a:rPr lang="en-US" altLang="zh-CN" b="1">
                <a:solidFill>
                  <a:srgbClr val="FF0000"/>
                </a:solidFill>
              </a:rPr>
              <a:t>ebuilds</a:t>
            </a:r>
            <a:r>
              <a:rPr lang="en-US" altLang="zh-CN"/>
              <a:t>, </a:t>
            </a:r>
            <a:r>
              <a:rPr lang="x-none" altLang="en-US"/>
              <a:t>that</a:t>
            </a:r>
            <a:r>
              <a:rPr lang="en-US" altLang="zh-CN"/>
              <a:t> is a local copy (</a:t>
            </a:r>
            <a:r>
              <a:rPr lang="x-none" altLang="en-US"/>
              <a:t>unzipped, and </a:t>
            </a:r>
            <a:r>
              <a:rPr lang="en-US" altLang="zh-CN"/>
              <a:t>located in </a:t>
            </a:r>
            <a:r>
              <a:rPr lang="en-US" altLang="zh-CN" b="1" i="1"/>
              <a:t>/usr/portage/</a:t>
            </a:r>
            <a:r>
              <a:rPr lang="en-US" altLang="zh-CN"/>
              <a:t>) of the central ebuild repository</a:t>
            </a:r>
            <a:r>
              <a:rPr lang="x-none" altLang="en-US"/>
              <a:t>, this default Portage tree can be sync'ed from official site via "</a:t>
            </a:r>
            <a:r>
              <a:rPr lang="x-none" altLang="en-US" b="1" i="1"/>
              <a:t>emerge --sync</a:t>
            </a:r>
            <a:r>
              <a:rPr lang="x-none" altLang="en-US"/>
              <a:t>" command that will sync the local Portage tree with the upstream Portage tree. Whenever you install software on your system with the emerge command, the Portage tree is searched. If a matching package name is found, its dependencies are calculated, the source code for the package and its dependencies are downloaded and then they're all compiled and installed onto your system.</a:t>
            </a:r>
            <a:endParaRPr lang="x-none" altLang="en-US"/>
          </a:p>
          <a:p>
            <a:pPr lvl="2"/>
            <a:r>
              <a:rPr lang="x-none" altLang="en-US"/>
              <a:t>Portage 树有四层结点。根结点便是 /usr/portage 目录，第 2 层结点是软件包所属</a:t>
            </a:r>
            <a:r>
              <a:rPr lang="x-none" altLang="en-US" b="1"/>
              <a:t>分类目录</a:t>
            </a:r>
            <a:r>
              <a:rPr lang="x-none" altLang="en-US"/>
              <a:t>，第 3 层结点是</a:t>
            </a:r>
            <a:r>
              <a:rPr lang="x-none" altLang="en-US" b="1"/>
              <a:t>软件包的名称目录</a:t>
            </a:r>
            <a:r>
              <a:rPr lang="x-none" altLang="en-US"/>
              <a:t>，叶子结点则是 ebuild 文件以及其他辅助性文件或目录。以 gnome-shell-3.12.2.ebuild 文件为例，它在 Portage 树中的完整路径是 /usr/portage/gnome-base/gnome-shell/gnome-shell-3.12.2.ebuild。</a:t>
            </a:r>
            <a:endParaRPr lang="x-none" altLang="en-US"/>
          </a:p>
          <a:p>
            <a:pPr lvl="2"/>
            <a:r>
              <a:rPr lang="x-none" altLang="en-US" sz="2000"/>
              <a:t>Ebuild: a specialized BASH </a:t>
            </a:r>
            <a:r>
              <a:rPr lang="x-none" altLang="en-US" sz="2000" b="1"/>
              <a:t>script </a:t>
            </a:r>
            <a:r>
              <a:rPr lang="x-none" altLang="en-US" sz="2000"/>
              <a:t>to give a set of instructions to </a:t>
            </a:r>
            <a:r>
              <a:rPr lang="x-none" altLang="en-US" sz="2000" b="1">
                <a:solidFill>
                  <a:srgbClr val="FF0000"/>
                </a:solidFill>
              </a:rPr>
              <a:t>emerge </a:t>
            </a:r>
            <a:r>
              <a:rPr lang="x-none" altLang="en-US" sz="2000"/>
              <a:t>as an interface to the Portage software management system. Each version of each application or package in the Portage repository has a specific ebuild script written for it.</a:t>
            </a:r>
            <a:endParaRPr lang="x-none" altLang="en-US" sz="2000"/>
          </a:p>
          <a:p>
            <a:pPr lvl="2"/>
            <a:r>
              <a:rPr lang="x-none" altLang="en-US" sz="2000"/>
              <a:t>Eclass: An eclass is a collection of code which can be used by more than one ebuild. three kinds of eclass:</a:t>
            </a:r>
            <a:endParaRPr lang="x-none" altLang="en-US" sz="2000"/>
          </a:p>
          <a:p>
            <a:pPr lvl="3"/>
            <a:r>
              <a:rPr lang="x-none" altLang="en-US" sz="1800"/>
              <a:t>Those which provide common functions which are used by many ebuilds (for example, eutils, versionator, cvs, bash-completion)</a:t>
            </a:r>
            <a:endParaRPr lang="x-none" altLang="en-US" sz="1800"/>
          </a:p>
          <a:p>
            <a:pPr lvl="3"/>
            <a:r>
              <a:rPr lang="x-none" altLang="en-US" sz="1800"/>
              <a:t>Those which provide a basic build system for many similar packages (for example, vim-plugin, kde)</a:t>
            </a:r>
            <a:endParaRPr lang="x-none" altLang="en-US" sz="1800"/>
          </a:p>
          <a:p>
            <a:pPr lvl="3"/>
            <a:r>
              <a:rPr lang="x-none" altLang="en-US" sz="1800"/>
              <a:t>Those which handle one or a small number of packages with complex build systems (for example, vim, toolchain, kernel-2)</a:t>
            </a:r>
            <a:endParaRPr lang="x-none" altLang="en-US" sz="1800"/>
          </a:p>
          <a:p>
            <a:pPr lvl="1"/>
            <a:r>
              <a:rPr lang="en-US" altLang="zh-CN" b="1">
                <a:solidFill>
                  <a:srgbClr val="FF0000"/>
                </a:solidFill>
              </a:rPr>
              <a:t>emerge </a:t>
            </a:r>
            <a:r>
              <a:rPr lang="en-US" altLang="zh-CN"/>
              <a:t>command</a:t>
            </a:r>
            <a:r>
              <a:rPr lang="x-none" altLang="en-US"/>
              <a:t>: </a:t>
            </a:r>
            <a:r>
              <a:rPr lang="en-US" altLang="zh-CN"/>
              <a:t> </a:t>
            </a:r>
            <a:r>
              <a:rPr lang="x-none" altLang="en-US"/>
              <a:t>Executes</a:t>
            </a:r>
            <a:r>
              <a:rPr lang="en-US" altLang="zh-CN"/>
              <a:t> </a:t>
            </a:r>
            <a:r>
              <a:rPr lang="en-US" altLang="zh-CN" b="1">
                <a:solidFill>
                  <a:srgbClr val="FF0000"/>
                </a:solidFill>
              </a:rPr>
              <a:t>the instructions in ebuilds</a:t>
            </a:r>
            <a:r>
              <a:rPr lang="en-US" altLang="zh-CN"/>
              <a:t> (special scripts) </a:t>
            </a:r>
            <a:r>
              <a:rPr lang="x-none" altLang="en-US"/>
              <a:t>in a sandbox environment;</a:t>
            </a:r>
            <a:endParaRPr lang="x-none" altLang="en-US"/>
          </a:p>
          <a:p>
            <a:pPr lvl="1"/>
            <a:r>
              <a:rPr lang="x-none" altLang="en-US" b="1">
                <a:solidFill>
                  <a:srgbClr val="FF0000"/>
                </a:solidFill>
              </a:rPr>
              <a:t>T</a:t>
            </a:r>
            <a:r>
              <a:rPr lang="en-US" altLang="zh-CN" b="1">
                <a:solidFill>
                  <a:srgbClr val="FF0000"/>
                </a:solidFill>
              </a:rPr>
              <a:t>he Portage configuration files</a:t>
            </a:r>
            <a:r>
              <a:rPr lang="x-none" altLang="en-US" b="1">
                <a:solidFill>
                  <a:srgbClr val="FF0000"/>
                </a:solidFill>
              </a:rPr>
              <a:t>;</a:t>
            </a:r>
            <a:endParaRPr lang="x-none" altLang="en-US" b="1">
              <a:solidFill>
                <a:srgbClr val="FF0000"/>
              </a:solidFill>
            </a:endParaRPr>
          </a:p>
          <a:p>
            <a:pPr lvl="1"/>
            <a:r>
              <a:rPr lang="x-none" altLang="en-US" b="1">
                <a:solidFill>
                  <a:srgbClr val="FF0000"/>
                </a:solidFill>
              </a:rPr>
              <a:t>T</a:t>
            </a:r>
            <a:r>
              <a:rPr lang="en-US" altLang="zh-CN" b="1">
                <a:solidFill>
                  <a:srgbClr val="FF0000"/>
                </a:solidFill>
              </a:rPr>
              <a:t>he third-party Portage / emerge tools</a:t>
            </a:r>
            <a:r>
              <a:rPr lang="en-US" altLang="zh-CN"/>
              <a:t>.</a:t>
            </a:r>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(5/6)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5212080" cy="5619750"/>
          </a:xfrm>
        </p:spPr>
        <p:txBody>
          <a:bodyPr>
            <a:normAutofit fontScale="60000"/>
          </a:bodyPr>
          <a:p>
            <a:pPr lvl="0"/>
            <a:r>
              <a:rPr lang="x-none" altLang="en-US"/>
              <a:t>Devices 裏：</a:t>
            </a:r>
            <a:endParaRPr lang="x-none" altLang="en-US"/>
          </a:p>
          <a:p>
            <a:pPr lvl="1"/>
            <a:r>
              <a:rPr lang="x-none" altLang="en-US"/>
              <a:t>-*- Enable PCIe Common Clock</a:t>
            </a:r>
            <a:endParaRPr lang="x-none" altLang="en-US"/>
          </a:p>
          <a:p>
            <a:pPr lvl="1"/>
            <a:r>
              <a:rPr lang="x-none" altLang="en-US"/>
              <a:t>-*- Enable PCIe ASPM</a:t>
            </a:r>
            <a:endParaRPr lang="x-none" altLang="en-US"/>
          </a:p>
          <a:p>
            <a:pPr lvl="1"/>
            <a:r>
              <a:rPr lang="x-none" altLang="en-US"/>
              <a:t>[*] Enable PCIe Clock Power Management</a:t>
            </a:r>
            <a:endParaRPr lang="x-none" altLang="en-US"/>
          </a:p>
          <a:p>
            <a:pPr lvl="1"/>
            <a:r>
              <a:rPr lang="x-none" altLang="en-US"/>
              <a:t>[*] Enable PCIe ASPM L1 SubState</a:t>
            </a:r>
            <a:endParaRPr lang="x-none" altLang="en-US"/>
          </a:p>
          <a:p>
            <a:pPr lvl="1"/>
            <a:r>
              <a:rPr lang="x-none" altLang="en-US"/>
              <a:t>[*] Enable I2C controller emulation in software</a:t>
            </a:r>
            <a:endParaRPr lang="x-none" altLang="en-US"/>
          </a:p>
          <a:p>
            <a:pPr lvl="0"/>
            <a:r>
              <a:rPr lang="x-none" altLang="en-US"/>
              <a:t>Generic Drivers 裏基本不需要動:</a:t>
            </a:r>
            <a:endParaRPr lang="x-none" altLang="en-US"/>
          </a:p>
          <a:p>
            <a:pPr lvl="1"/>
            <a:r>
              <a:rPr lang="x-none" altLang="en-US"/>
              <a:t>[*] SPI flash driver support in SMM</a:t>
            </a:r>
            <a:endParaRPr lang="x-none" altLang="en-US"/>
          </a:p>
          <a:p>
            <a:pPr lvl="1"/>
            <a:r>
              <a:rPr lang="x-none" altLang="en-US"/>
              <a:t>[*] Support Intel PCI-e WiFi adapters</a:t>
            </a:r>
            <a:endParaRPr lang="x-none" altLang="en-US"/>
          </a:p>
          <a:p>
            <a:pPr lvl="1"/>
            <a:r>
              <a:rPr lang="x-none" altLang="en-US"/>
              <a:t>[*] PS/2 keyboard init # 必選</a:t>
            </a:r>
            <a:endParaRPr lang="x-none" altLang="en-US"/>
          </a:p>
          <a:p>
            <a:pPr lvl="1"/>
            <a:r>
              <a:rPr lang="x-none" altLang="en-US"/>
              <a:t>[*] Enable TPM support # 如果需要 TPM 的話可以選上</a:t>
            </a:r>
            <a:endParaRPr lang="x-none" altLang="en-US"/>
          </a:p>
          <a:p>
            <a:pPr lvl="0"/>
            <a:r>
              <a:rPr lang="x-none" altLang="en-US"/>
              <a:t>Security 下沒需求的話就不用改了：</a:t>
            </a:r>
            <a:endParaRPr lang="x-none" altLang="en-US"/>
          </a:p>
          <a:p>
            <a:pPr lvl="1"/>
            <a:r>
              <a:rPr lang="x-none" altLang="en-US"/>
              <a:t>    Verified Boot (vboot)  ---&gt;</a:t>
            </a:r>
            <a:endParaRPr lang="x-none" altLang="en-US"/>
          </a:p>
          <a:p>
            <a:pPr lvl="1"/>
            <a:r>
              <a:rPr lang="x-none" altLang="en-US"/>
              <a:t>        [ ] Verify firmware with vboot.</a:t>
            </a:r>
            <a:endParaRPr lang="x-none" altLang="en-US"/>
          </a:p>
          <a:p>
            <a:pPr lvl="0"/>
            <a:r>
              <a:rPr lang="x-none" altLang="en-US"/>
              <a:t>Console 裏：</a:t>
            </a:r>
            <a:endParaRPr lang="x-none" altLang="en-US"/>
          </a:p>
          <a:p>
            <a:pPr lvl="1"/>
            <a:r>
              <a:rPr lang="x-none" altLang="en-US"/>
              <a:t>[*] Squelch AP CPUs from early console.</a:t>
            </a:r>
            <a:endParaRPr lang="x-none" altLang="en-US"/>
          </a:p>
          <a:p>
            <a:pPr lvl="1"/>
            <a:r>
              <a:rPr lang="x-none" altLang="en-US"/>
              <a:t>[*]   Send POST codes to an IO port</a:t>
            </a:r>
            <a:endParaRPr lang="x-none" altLang="en-US"/>
          </a:p>
          <a:p>
            <a:pPr lvl="0"/>
            <a:r>
              <a:rPr lang="x-none" altLang="en-US"/>
              <a:t>System Table：</a:t>
            </a:r>
            <a:endParaRPr lang="x-none" altLang="en-US"/>
          </a:p>
          <a:p>
            <a:pPr lvl="1"/>
            <a:r>
              <a:rPr lang="x-none" altLang="en-US"/>
              <a:t>[*] Generate SMBIOS tables</a:t>
            </a:r>
            <a:endParaRPr lang="x-none" altLang="en-US"/>
          </a:p>
        </p:txBody>
      </p:sp>
      <p:sp>
        <p:nvSpPr>
          <p:cNvPr id="4" name="Content Placeholder 2"/>
          <p:cNvSpPr>
            <a:spLocks noGrp="1"/>
          </p:cNvSpPr>
          <p:nvPr/>
        </p:nvSpPr>
        <p:spPr>
          <a:xfrm>
            <a:off x="6748145" y="1138555"/>
            <a:ext cx="5212080" cy="5619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endParaRPr lang="x-none" altLang="en-US"/>
          </a:p>
        </p:txBody>
      </p:sp>
      <p:sp>
        <p:nvSpPr>
          <p:cNvPr id="5" name="Text Box 4"/>
          <p:cNvSpPr txBox="1"/>
          <p:nvPr/>
        </p:nvSpPr>
        <p:spPr>
          <a:xfrm>
            <a:off x="6847840" y="1402080"/>
            <a:ext cx="5022215" cy="5046980"/>
          </a:xfrm>
          <a:prstGeom prst="rect">
            <a:avLst/>
          </a:prstGeom>
          <a:noFill/>
        </p:spPr>
        <p:txBody>
          <a:bodyPr wrap="square" rtlCol="0" anchor="t">
            <a:spAutoFit/>
          </a:bodyPr>
          <a:p>
            <a:pPr marL="285750" indent="-285750">
              <a:buFont typeface="Arial" panose="020B0604020202020204" pitchFamily="34" charset="0"/>
              <a:buChar char="•"/>
            </a:pPr>
            <a:r>
              <a:rPr lang="en-US"/>
              <a:t>Payload 裏比較特殊，需要根據自己的需求選擇 _(:з」∠)_。現在官方支持的 Payload 有：</a:t>
            </a:r>
            <a:endParaRPr lang="en-US"/>
          </a:p>
          <a:p>
            <a:pPr marL="742950" lvl="1" indent="-285750">
              <a:buFont typeface="Arial" panose="020B0604020202020204" pitchFamily="34" charset="0"/>
              <a:buChar char="•"/>
            </a:pPr>
            <a:r>
              <a:rPr lang="en-US"/>
              <a:t>None - 無，什麼都沒有。</a:t>
            </a:r>
            <a:endParaRPr lang="en-US"/>
          </a:p>
          <a:p>
            <a:pPr marL="742950" lvl="1" indent="-285750">
              <a:buFont typeface="Arial" panose="020B0604020202020204" pitchFamily="34" charset="0"/>
              <a:buChar char="•"/>
            </a:pPr>
            <a:r>
              <a:rPr lang="en-US"/>
              <a:t>An ELF executable payload - 一個 ELF 可執行文件作爲 Payload。</a:t>
            </a:r>
            <a:endParaRPr lang="en-US"/>
          </a:p>
          <a:p>
            <a:pPr marL="742950" lvl="1" indent="-285750">
              <a:buFont typeface="Arial" panose="020B0604020202020204" pitchFamily="34" charset="0"/>
              <a:buChar char="•"/>
            </a:pPr>
            <a:r>
              <a:rPr lang="en-US"/>
              <a:t>Bayou - 一個可以從 CBFS（coreboot filesystem）裏選擇並啓動別的 payload 的工具（是不是有點繞）。</a:t>
            </a:r>
            <a:endParaRPr lang="en-US"/>
          </a:p>
          <a:p>
            <a:pPr marL="742950" lvl="1" indent="-285750">
              <a:buFont typeface="Arial" panose="020B0604020202020204" pitchFamily="34" charset="0"/>
              <a:buChar char="•"/>
            </a:pPr>
            <a:r>
              <a:rPr lang="en-US"/>
              <a:t>FILO - 一個啓動管理器，比較簡單的那種。</a:t>
            </a:r>
            <a:endParaRPr lang="en-US"/>
          </a:p>
          <a:p>
            <a:pPr marL="742950" lvl="1" indent="-285750">
              <a:buFont typeface="Arial" panose="020B0604020202020204" pitchFamily="34" charset="0"/>
              <a:buChar char="•"/>
            </a:pPr>
            <a:r>
              <a:rPr lang="en-US"/>
              <a:t>GRUB2 - 知名啓動管理器。</a:t>
            </a:r>
            <a:endParaRPr lang="en-US"/>
          </a:p>
          <a:p>
            <a:pPr marL="742950" lvl="1" indent="-285750">
              <a:buFont typeface="Arial" panose="020B0604020202020204" pitchFamily="34" charset="0"/>
              <a:buChar char="•"/>
            </a:pPr>
            <a:r>
              <a:rPr lang="en-US" b="1">
                <a:solidFill>
                  <a:srgbClr val="00B050"/>
                </a:solidFill>
              </a:rPr>
              <a:t>SeaBIOS - 一個開源的 BIOS 實現，爲默認選項。</a:t>
            </a:r>
            <a:endParaRPr lang="en-US" b="1">
              <a:solidFill>
                <a:srgbClr val="00B050"/>
              </a:solidFill>
            </a:endParaRPr>
          </a:p>
          <a:p>
            <a:pPr marL="742950" lvl="1" indent="-285750">
              <a:buFont typeface="Arial" panose="020B0604020202020204" pitchFamily="34" charset="0"/>
              <a:buChar char="•"/>
            </a:pPr>
            <a:r>
              <a:rPr lang="en-US"/>
              <a:t>U-Boot - 熟悉 ARM 的朋友應該知道（跑A Linux payload - 直接把一個 Linux 內核作爲 payload 塞進去。</a:t>
            </a:r>
            <a:endParaRPr lang="en-US"/>
          </a:p>
          <a:p>
            <a:pPr marL="742950" lvl="1" indent="-285750">
              <a:buFont typeface="Arial" panose="020B0604020202020204" pitchFamily="34" charset="0"/>
              <a:buChar char="•"/>
            </a:pPr>
            <a:r>
              <a:rPr lang="en-US"/>
              <a:t>Tianocore coreboot payload package - 開源的 UEFI 實現。</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(6/6)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90000" lnSpcReduction="10000"/>
          </a:bodyPr>
          <a:p>
            <a:pPr lvl="0"/>
            <a:r>
              <a:rPr lang="x-none" altLang="en-US"/>
              <a:t>全部配置好之後保存然後退出。使用 make,編譯好的固件在源碼目錄的 build/coreboot.rom。</a:t>
            </a:r>
            <a:endParaRPr lang="x-none" altLang="en-US"/>
          </a:p>
          <a:p>
            <a:pPr lvl="0"/>
            <a:r>
              <a:rPr lang="x-none" altLang="en-US"/>
              <a:t>進入 build 目錄下就可以用 flashrom 刷了。</a:t>
            </a:r>
            <a:endParaRPr lang="x-none" altLang="en-US"/>
          </a:p>
          <a:p>
            <a:pPr lvl="1"/>
            <a:r>
              <a:rPr lang="x-none" altLang="en-US"/>
              <a:t>$ sudo flashrom -p internal:laptop=force_I_want_a_brick -c MX25L6405D -w coreboot.rom # 同樣的，這裏的命令也是 internal flash 的命令，如果用編程器的話需要根據情況進行修改。</a:t>
            </a:r>
            <a:endParaRPr lang="x-none" altLang="en-US"/>
          </a:p>
          <a:p>
            <a:pPr lvl="0"/>
            <a:r>
              <a:rPr lang="x-none" altLang="en-US"/>
              <a:t>如何配置 GRUB2</a:t>
            </a:r>
            <a:endParaRPr lang="x-none" altLang="en-US"/>
          </a:p>
          <a:p>
            <a:pPr lvl="1"/>
            <a:r>
              <a:rPr lang="x-none" altLang="en-US"/>
              <a:t>GRUB2 需要一個配置文件才能正常工作，詳細情況可以參考 https://github.com/hardenedlinux/Debian-GNU-Linux-Profiles/blob/master/docs/hardened_boot/grub-for-coreboot.md</a:t>
            </a:r>
            <a:endParaRPr lang="x-none" altLang="en-US"/>
          </a:p>
          <a:p>
            <a:pPr lvl="1"/>
            <a:r>
              <a:rPr lang="x-none" altLang="en-US"/>
              <a:t>幾個注意點：</a:t>
            </a:r>
            <a:endParaRPr lang="x-none" altLang="en-US"/>
          </a:p>
          <a:p>
            <a:pPr lvl="2"/>
            <a:r>
              <a:rPr lang="x-none" altLang="en-US"/>
              <a:t>一些經常變動的東西可以寫到硬盤上讓 GRUB 自己去加載，而不是寫到固件裏面。</a:t>
            </a:r>
            <a:endParaRPr lang="x-none" altLang="en-US"/>
          </a:p>
          <a:p>
            <a:pPr lvl="2"/>
            <a:r>
              <a:rPr lang="x-none" altLang="en-US"/>
              <a:t>(memdisk) 和 (cbfsdisk) 要區分清楚，(cbfsdisk) 是 ROM 裏的 CBFS 區域，而 (memdisk) 是 grub-mkstandalone 時包括進去的部分。</a:t>
            </a:r>
            <a:endParaRPr lang="x-none" altLang="en-US"/>
          </a:p>
          <a:p>
            <a:pPr lvl="2"/>
            <a:r>
              <a:rPr lang="x-none" altLang="en-US"/>
              <a:t>如果圖形相關選擇的是 native init 的 high-resolution framebuffer，並且進去後發現只有四分之一個屏幕可用的話可以試着在配置裏加上 gfxpayload=keep 和 terminal_output --append gfxterm，應該可以讓它恢復正常。</a:t>
            </a:r>
            <a:endParaRPr lang="x-none"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Set up GPIO in Coreboot</a:t>
            </a:r>
            <a:endParaRPr lang="en-US" altLang="zh-CN"/>
          </a:p>
        </p:txBody>
      </p:sp>
      <p:sp>
        <p:nvSpPr>
          <p:cNvPr id="3" name="内容占位符 2"/>
          <p:cNvSpPr>
            <a:spLocks noGrp="1"/>
          </p:cNvSpPr>
          <p:nvPr>
            <p:ph idx="1"/>
          </p:nvPr>
        </p:nvSpPr>
        <p:spPr/>
        <p:txBody>
          <a:bodyPr>
            <a:normAutofit lnSpcReduction="20000"/>
          </a:bodyPr>
          <a:p>
            <a:r>
              <a:rPr lang="en-US" altLang="zh-CN"/>
              <a:t>While the pin allocation is totally managed by the pinctrl subsystem, gpio (under gpiolib) is still maintained by gpio drivers. There are 2 type drivers involving GPIO, one is GPIO driver, and the other is pinctrl subsystem. the gpio controller can register its pin range with pinctrl</a:t>
            </a:r>
            <a:endParaRPr lang="en-US" altLang="zh-CN"/>
          </a:p>
          <a:p>
            <a:r>
              <a:rPr lang="en-US" altLang="zh-CN"/>
              <a:t>subsystem. There are two ways of doing it currently: with or without DT.</a:t>
            </a:r>
            <a:endParaRPr lang="en-US" altLang="zh-CN"/>
          </a:p>
          <a:p>
            <a:r>
              <a:rPr lang="en-US" altLang="zh-CN"/>
              <a:t>For with DT support refer to Documentation/devicetree/bindings/gpio/gpio.txt.</a:t>
            </a:r>
            <a:endParaRPr lang="en-US" altLang="zh-CN"/>
          </a:p>
          <a:p>
            <a:r>
              <a:rPr lang="en-US" altLang="zh-CN"/>
              <a:t>For non-DT support, user can call gpiochip_add_pin_range() with appropriate</a:t>
            </a:r>
            <a:endParaRPr lang="en-US" altLang="zh-CN"/>
          </a:p>
          <a:p>
            <a:r>
              <a:rPr lang="en-US" altLang="zh-CN"/>
              <a:t>parameters to register a range of gpio pins with a pinctrl driver.</a:t>
            </a:r>
            <a:endParaRPr lang="en-US" altLang="zh-CN"/>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88595"/>
            <a:ext cx="10515600" cy="541020"/>
          </a:xfrm>
        </p:spPr>
        <p:txBody>
          <a:bodyPr>
            <a:normAutofit/>
          </a:bodyPr>
          <a:p>
            <a:r>
              <a:rPr lang="x-none" altLang="en-US" sz="2800"/>
              <a:t>Build Firmware of Coreboot, and EC for Carol</a:t>
            </a:r>
            <a:endParaRPr lang="x-none" altLang="en-US" sz="2800"/>
          </a:p>
        </p:txBody>
      </p:sp>
      <p:sp>
        <p:nvSpPr>
          <p:cNvPr id="3" name="Content Placeholder 2"/>
          <p:cNvSpPr>
            <a:spLocks noGrp="1"/>
          </p:cNvSpPr>
          <p:nvPr>
            <p:ph idx="1"/>
          </p:nvPr>
        </p:nvSpPr>
        <p:spPr>
          <a:xfrm>
            <a:off x="838200" y="922020"/>
            <a:ext cx="10515600" cy="5788660"/>
          </a:xfrm>
        </p:spPr>
        <p:txBody>
          <a:bodyPr>
            <a:normAutofit fontScale="60000"/>
          </a:bodyPr>
          <a:p>
            <a:r>
              <a:rPr lang="x-none" altLang="en-US"/>
              <a:t>Sync coreboot code</a:t>
            </a:r>
            <a:endParaRPr lang="x-none" altLang="en-US"/>
          </a:p>
          <a:p>
            <a:pPr lvl="1"/>
            <a:r>
              <a:rPr lang="x-none" altLang="en-US"/>
              <a:t>export REPO_HOST_PORT_INFO="chromium.XXXXXXX.com 418"</a:t>
            </a:r>
            <a:endParaRPr lang="x-none" altLang="en-US"/>
          </a:p>
          <a:p>
            <a:pPr lvl="1"/>
            <a:r>
              <a:rPr lang="x-none" altLang="en-US"/>
              <a:t>mkdir ~/workspace/ldev-consolidated_01</a:t>
            </a:r>
            <a:endParaRPr lang="x-none" altLang="en-US"/>
          </a:p>
          <a:p>
            <a:pPr lvl="1"/>
            <a:r>
              <a:rPr lang="x-none" altLang="en-US"/>
              <a:t>cd ~/workspace/ldev-consolidated_01</a:t>
            </a:r>
            <a:endParaRPr lang="x-none" altLang="en-US"/>
          </a:p>
          <a:p>
            <a:pPr lvl="1"/>
            <a:r>
              <a:rPr lang="x-none" altLang="en-US"/>
              <a:t>repo init -u ssh://chromium.XXXXXXX.com/chromiumos/manifest-mirror.git</a:t>
            </a:r>
            <a:endParaRPr lang="x-none" altLang="en-US"/>
          </a:p>
          <a:p>
            <a:pPr lvl="1"/>
            <a:r>
              <a:rPr lang="x-none" altLang="en-US"/>
              <a:t>repo sync</a:t>
            </a:r>
            <a:endParaRPr lang="x-none" altLang="en-US"/>
          </a:p>
          <a:p>
            <a:pPr lvl="0"/>
            <a:r>
              <a:rPr lang="x-none" altLang="en-US"/>
              <a:t>Build coreboot with Intel FSP</a:t>
            </a:r>
            <a:endParaRPr lang="x-none" altLang="en-US"/>
          </a:p>
          <a:p>
            <a:pPr lvl="1"/>
            <a:r>
              <a:rPr lang="x-none" altLang="en-US"/>
              <a:t>cros_sdk --enter</a:t>
            </a:r>
            <a:endParaRPr lang="x-none" altLang="en-US"/>
          </a:p>
          <a:p>
            <a:pPr lvl="1"/>
            <a:r>
              <a:rPr lang="x-none" altLang="en-US"/>
              <a:t>./setup_board --board=</a:t>
            </a:r>
            <a:r>
              <a:rPr lang="x-none" altLang="en-US" b="1" i="1"/>
              <a:t>carol</a:t>
            </a:r>
            <a:endParaRPr lang="x-none" altLang="en-US" b="1" i="1"/>
          </a:p>
          <a:p>
            <a:pPr lvl="1"/>
            <a:r>
              <a:rPr lang="x-none" altLang="en-US"/>
              <a:t>cros_workon-</a:t>
            </a:r>
            <a:r>
              <a:rPr lang="x-none" altLang="en-US" b="1" i="1"/>
              <a:t>carol </a:t>
            </a:r>
            <a:r>
              <a:rPr lang="x-none" altLang="en-US"/>
              <a:t>start coreboot depthcharge libpayload vboot_reference chromeos-bootimage chromeos-mrc</a:t>
            </a:r>
            <a:endParaRPr lang="x-none" altLang="en-US"/>
          </a:p>
          <a:p>
            <a:pPr lvl="1"/>
            <a:r>
              <a:rPr lang="x-none" altLang="en-US"/>
              <a:t># FSP build</a:t>
            </a:r>
            <a:endParaRPr lang="x-none" altLang="en-US"/>
          </a:p>
          <a:p>
            <a:pPr lvl="1"/>
            <a:r>
              <a:rPr lang="x-none" altLang="en-US"/>
              <a:t>USE="fsp_src" emerge-</a:t>
            </a:r>
            <a:r>
              <a:rPr lang="x-none" altLang="en-US" b="1" i="1"/>
              <a:t>carol </a:t>
            </a:r>
            <a:r>
              <a:rPr lang="x-none" altLang="en-US"/>
              <a:t>sys-boot/chromeos-mrc</a:t>
            </a:r>
            <a:endParaRPr lang="x-none" altLang="en-US"/>
          </a:p>
          <a:p>
            <a:pPr lvl="1"/>
            <a:r>
              <a:rPr lang="x-none" altLang="en-US"/>
              <a:t># Coreboot build</a:t>
            </a:r>
            <a:endParaRPr lang="x-none" altLang="en-US"/>
          </a:p>
          <a:p>
            <a:pPr lvl="1"/>
            <a:r>
              <a:rPr lang="x-none" altLang="en-US"/>
              <a:t>emerge-</a:t>
            </a:r>
            <a:r>
              <a:rPr lang="x-none" altLang="en-US" b="1" i="1"/>
              <a:t>carol </a:t>
            </a:r>
            <a:r>
              <a:rPr lang="x-none" altLang="en-US"/>
              <a:t>coreboot coreboot-private-files-</a:t>
            </a:r>
            <a:r>
              <a:rPr lang="x-none" altLang="en-US" b="1" i="1"/>
              <a:t>carol </a:t>
            </a:r>
            <a:r>
              <a:rPr lang="x-none" altLang="en-US"/>
              <a:t>depthcharge libpayload vboot_reference chromeos-bootimage</a:t>
            </a:r>
            <a:endParaRPr lang="x-none" altLang="en-US"/>
          </a:p>
          <a:p>
            <a:pPr lvl="1"/>
            <a:r>
              <a:rPr lang="x-none" altLang="en-US"/>
              <a:t>NOTE: There can be build errors if the error is because of the missing file "ec.RW.bin"</a:t>
            </a:r>
            <a:endParaRPr lang="x-none" altLang="en-US"/>
          </a:p>
          <a:p>
            <a:pPr lvl="1"/>
            <a:r>
              <a:rPr lang="x-none" altLang="en-US"/>
              <a:t>sudo touch /build/</a:t>
            </a:r>
            <a:r>
              <a:rPr lang="x-none" altLang="en-US" b="1" i="1"/>
              <a:t>carol</a:t>
            </a:r>
            <a:r>
              <a:rPr lang="x-none" altLang="en-US"/>
              <a:t>/firmware/ec.RW.bin; sudo touch /build/</a:t>
            </a:r>
            <a:r>
              <a:rPr lang="x-none" altLang="en-US" b="1" i="1"/>
              <a:t>carol</a:t>
            </a:r>
            <a:r>
              <a:rPr lang="x-none" altLang="en-US"/>
              <a:t>/firmware/ec.RW.bin, and re-run the emerge step.</a:t>
            </a:r>
            <a:endParaRPr lang="x-none" altLang="en-US"/>
          </a:p>
          <a:p>
            <a:pPr lvl="1"/>
            <a:r>
              <a:rPr lang="x-none" altLang="en-US"/>
              <a:t>your output image is /build/</a:t>
            </a:r>
            <a:r>
              <a:rPr lang="x-none" altLang="en-US" b="1" i="1"/>
              <a:t>carol</a:t>
            </a:r>
            <a:r>
              <a:rPr lang="x-none" altLang="en-US"/>
              <a:t>/firmware/image.*.bin. Flashing the image.bin under /build/</a:t>
            </a:r>
            <a:r>
              <a:rPr lang="x-none" altLang="en-US" b="1" i="1"/>
              <a:t>carol</a:t>
            </a:r>
            <a:r>
              <a:rPr lang="x-none" altLang="en-US"/>
              <a:t>/firmware directory on to SPI via dediprog.</a:t>
            </a:r>
            <a:endParaRPr lang="x-none" altLang="en-US"/>
          </a:p>
          <a:p>
            <a:pPr lvl="0"/>
            <a:r>
              <a:rPr lang="x-none" altLang="en-US"/>
              <a:t>Build EC Firmware</a:t>
            </a:r>
            <a:endParaRPr lang="x-none" altLang="en-US"/>
          </a:p>
          <a:p>
            <a:pPr lvl="1"/>
            <a:r>
              <a:rPr lang="x-none" altLang="en-US"/>
              <a:t>cros_workon-</a:t>
            </a:r>
            <a:r>
              <a:rPr lang="x-none" altLang="en-US" b="1" i="1"/>
              <a:t>carol </a:t>
            </a:r>
            <a:r>
              <a:rPr lang="x-none" altLang="en-US"/>
              <a:t>start chromeos-ec</a:t>
            </a:r>
            <a:endParaRPr lang="x-none" altLang="en-US"/>
          </a:p>
          <a:p>
            <a:pPr lvl="1"/>
            <a:r>
              <a:rPr lang="x-none" altLang="en-US"/>
              <a:t>emerge-</a:t>
            </a:r>
            <a:r>
              <a:rPr lang="x-none" altLang="en-US" b="1" i="1"/>
              <a:t>carol </a:t>
            </a:r>
            <a:r>
              <a:rPr lang="x-none" altLang="en-US"/>
              <a:t>chromeos-ec</a:t>
            </a:r>
            <a:endParaRPr lang="x-none"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63525"/>
            <a:ext cx="10515600" cy="730250"/>
          </a:xfrm>
        </p:spPr>
        <p:txBody>
          <a:bodyPr>
            <a:normAutofit/>
          </a:bodyPr>
          <a:p>
            <a:r>
              <a:rPr lang="x-none" altLang="en-US" sz="3600"/>
              <a:t>How to Change Date Time inside Chromium OS</a:t>
            </a:r>
            <a:endParaRPr lang="x-none" altLang="en-US" sz="3600"/>
          </a:p>
        </p:txBody>
      </p:sp>
      <p:pic>
        <p:nvPicPr>
          <p:cNvPr id="4" name="Picture 3" descr="Screenshot from 2018-09-26 16-41-51"/>
          <p:cNvPicPr>
            <a:picLocks noChangeAspect="1"/>
          </p:cNvPicPr>
          <p:nvPr/>
        </p:nvPicPr>
        <p:blipFill>
          <a:blip r:embed="rId1"/>
          <a:stretch>
            <a:fillRect/>
          </a:stretch>
        </p:blipFill>
        <p:spPr>
          <a:xfrm>
            <a:off x="934720" y="1111885"/>
            <a:ext cx="10058400" cy="565721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3855"/>
            <a:ext cx="10515600" cy="885825"/>
          </a:xfrm>
        </p:spPr>
        <p:txBody>
          <a:bodyPr>
            <a:normAutofit fontScale="90000"/>
          </a:bodyPr>
          <a:p>
            <a:r>
              <a:rPr lang="x-none" altLang="en-US"/>
              <a:t>How to share files for inside and outside chroot</a:t>
            </a:r>
            <a:endParaRPr lang="x-none" altLang="en-US"/>
          </a:p>
        </p:txBody>
      </p:sp>
      <p:sp>
        <p:nvSpPr>
          <p:cNvPr id="3" name="Content Placeholder 2"/>
          <p:cNvSpPr>
            <a:spLocks noGrp="1"/>
          </p:cNvSpPr>
          <p:nvPr>
            <p:ph idx="1"/>
          </p:nvPr>
        </p:nvSpPr>
        <p:spPr>
          <a:xfrm>
            <a:off x="838200" y="1560195"/>
            <a:ext cx="10515600" cy="4960620"/>
          </a:xfrm>
        </p:spPr>
        <p:txBody>
          <a:bodyPr>
            <a:normAutofit fontScale="90000" lnSpcReduction="10000"/>
          </a:bodyPr>
          <a:p>
            <a:r>
              <a:rPr lang="en-US"/>
              <a:t>The cros_sdk command supports mounting additional directories into your chroot environment.  This can be used to share editor configurations, a directory full of recovery images, etc.</a:t>
            </a:r>
            <a:endParaRPr lang="en-US"/>
          </a:p>
          <a:p>
            <a:r>
              <a:rPr lang="en-US"/>
              <a:t>You can create a src/scripts/.local_mounts file listing all the directories (outside of the chroot) that you'd like to access inside the chroot. </a:t>
            </a:r>
            <a:r>
              <a:rPr lang="x-none" altLang="en-US"/>
              <a:t>For example:</a:t>
            </a:r>
            <a:endParaRPr lang="x-none" altLang="en-US"/>
          </a:p>
          <a:p>
            <a:pPr lvl="1"/>
            <a:r>
              <a:rPr lang="x-none" altLang="en-US"/>
              <a:t> # source(path outside chroot) destination(path inside chroot)</a:t>
            </a:r>
            <a:endParaRPr lang="x-none" altLang="en-US"/>
          </a:p>
          <a:p>
            <a:pPr lvl="1"/>
            <a:r>
              <a:rPr lang="x-none" altLang="en-US"/>
              <a:t>/usr/share/vim/google</a:t>
            </a:r>
            <a:endParaRPr lang="x-none" altLang="en-US"/>
          </a:p>
          <a:p>
            <a:pPr lvl="1"/>
            <a:r>
              <a:rPr lang="x-none" altLang="en-US"/>
              <a:t>/home/YOURID/Downloads /Downloads</a:t>
            </a:r>
            <a:endParaRPr lang="x-none" altLang="en-US"/>
          </a:p>
          <a:p>
            <a:pPr lvl="0"/>
            <a:r>
              <a:rPr lang="x-none" altLang="en-US"/>
              <a:t>Each line of .local_mounts refers to a directory you'd like to mount, and where you'd like it mounted. For security and safety reasons, all directories mounted via .local_mounts will be read-only.</a:t>
            </a:r>
            <a:endParaRPr lang="x-none" altLang="en-US"/>
          </a:p>
          <a:p>
            <a:pPr lvl="0"/>
            <a:r>
              <a:rPr lang="x-none" altLang="en-US"/>
              <a:t>Reference: http://dev.chromium.org/chromium-os/tips-and-tricks-for-chromium-os-developers</a:t>
            </a:r>
            <a:endParaRPr lang="x-none"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23570"/>
          </a:xfrm>
        </p:spPr>
        <p:txBody>
          <a:bodyPr>
            <a:normAutofit/>
          </a:bodyPr>
          <a:p>
            <a:r>
              <a:rPr lang="x-none" altLang="en-US" sz="2800"/>
              <a:t>General Development Tasks on Chromium OS</a:t>
            </a:r>
            <a:endParaRPr lang="x-none" altLang="en-US" sz="2800"/>
          </a:p>
        </p:txBody>
      </p:sp>
      <p:sp>
        <p:nvSpPr>
          <p:cNvPr id="3" name="Content Placeholder 2"/>
          <p:cNvSpPr>
            <a:spLocks noGrp="1"/>
          </p:cNvSpPr>
          <p:nvPr>
            <p:ph idx="1"/>
          </p:nvPr>
        </p:nvSpPr>
        <p:spPr>
          <a:xfrm>
            <a:off x="838200" y="1012190"/>
            <a:ext cx="10515600" cy="5655945"/>
          </a:xfrm>
        </p:spPr>
        <p:txBody>
          <a:bodyPr>
            <a:normAutofit fontScale="50000"/>
          </a:bodyPr>
          <a:p>
            <a:r>
              <a:rPr lang="x-none" altLang="en-US"/>
              <a:t>Repo chromium os codebase</a:t>
            </a:r>
            <a:endParaRPr lang="en-US"/>
          </a:p>
          <a:p>
            <a:pPr lvl="1"/>
            <a:r>
              <a:rPr lang="x-none" altLang="en-US"/>
              <a:t>Install depot_tools and repo sync init and sync chromium codebase</a:t>
            </a:r>
            <a:endParaRPr lang="x-none" altLang="en-US"/>
          </a:p>
          <a:p>
            <a:pPr lvl="1"/>
            <a:r>
              <a:rPr lang="x-none" altLang="en-US"/>
              <a:t>cros_sdk  # Bring you to the chroot environment</a:t>
            </a:r>
            <a:endParaRPr lang="x-none" altLang="en-US"/>
          </a:p>
          <a:p>
            <a:pPr lvl="1"/>
            <a:r>
              <a:rPr lang="x-none" altLang="en-US"/>
              <a:t>(cr) $ export BOARD=</a:t>
            </a:r>
            <a:r>
              <a:rPr lang="x-none">
                <a:sym typeface="+mn-ea"/>
              </a:rPr>
              <a:t>your_platform_name</a:t>
            </a:r>
            <a:endParaRPr lang="x-none" altLang="en-US"/>
          </a:p>
          <a:p>
            <a:pPr lvl="1"/>
            <a:r>
              <a:rPr lang="x-none" altLang="en-US"/>
              <a:t>(cr) $ ./setup_board --board=</a:t>
            </a:r>
            <a:r>
              <a:rPr lang="x-none">
                <a:sym typeface="+mn-ea"/>
              </a:rPr>
              <a:t>your_platform_name</a:t>
            </a:r>
            <a:r>
              <a:rPr lang="x-none" altLang="en-US"/>
              <a:t> --nousepkg</a:t>
            </a:r>
            <a:endParaRPr lang="x-none" altLang="en-US"/>
          </a:p>
          <a:p>
            <a:pPr lvl="1"/>
            <a:r>
              <a:rPr lang="x-none" altLang="en-US"/>
              <a:t>(cr) $ ./build_packages --board=</a:t>
            </a:r>
            <a:r>
              <a:rPr lang="x-none">
                <a:sym typeface="+mn-ea"/>
              </a:rPr>
              <a:t>your_platform_name</a:t>
            </a:r>
            <a:r>
              <a:rPr lang="x-none" altLang="en-US"/>
              <a:t> --nousepkg</a:t>
            </a:r>
            <a:endParaRPr lang="x-none" altLang="en-US"/>
          </a:p>
          <a:p>
            <a:pPr lvl="1"/>
            <a:r>
              <a:rPr lang="x-none" altLang="en-US"/>
              <a:t>(cr) $ ./build_image --board=</a:t>
            </a:r>
            <a:r>
              <a:rPr lang="x-none">
                <a:sym typeface="+mn-ea"/>
              </a:rPr>
              <a:t>your_platform_name</a:t>
            </a:r>
            <a:r>
              <a:rPr lang="x-none" altLang="en-US"/>
              <a:t> --noenable_rootfs_verification test --boot_args='earlyprintk=serial,ttyS0,115200 console=ttyS0,115200 loglevel=8'</a:t>
            </a:r>
            <a:endParaRPr lang="x-none" altLang="en-US"/>
          </a:p>
          <a:p>
            <a:pPr lvl="0"/>
            <a:r>
              <a:rPr lang="x-none" altLang="en-US"/>
              <a:t>Updating your device using USB</a:t>
            </a:r>
            <a:endParaRPr lang="x-none" altLang="en-US"/>
          </a:p>
          <a:p>
            <a:pPr lvl="1"/>
            <a:r>
              <a:rPr lang="x-none" altLang="en-US"/>
              <a:t>(cr) $ ./image_to_usb.sh --board=your_platform_name --to=/dev/sdd --from=../build/images/your_platform_name/Chromium...</a:t>
            </a:r>
            <a:endParaRPr lang="x-none" altLang="en-US"/>
          </a:p>
          <a:p>
            <a:pPr lvl="1"/>
            <a:r>
              <a:rPr lang="x-none" altLang="en-US"/>
              <a:t>Or: (cr) $ cros flash usb:// /path/to/*image.bin</a:t>
            </a:r>
            <a:endParaRPr lang="x-none" altLang="en-US"/>
          </a:p>
          <a:p>
            <a:pPr lvl="0"/>
            <a:r>
              <a:rPr lang="x-none" altLang="en-US"/>
              <a:t>Boot from USB</a:t>
            </a:r>
            <a:endParaRPr lang="x-none" altLang="en-US"/>
          </a:p>
          <a:p>
            <a:pPr lvl="1"/>
            <a:r>
              <a:rPr lang="x-none" altLang="en-US"/>
              <a:t>    Option 1: On the device, goto recovery mode by pressing Esc + Refresh (aka the third function key from left) + Power and then insert your USB drive</a:t>
            </a:r>
            <a:endParaRPr lang="x-none" altLang="en-US"/>
          </a:p>
          <a:p>
            <a:pPr lvl="1"/>
            <a:r>
              <a:rPr lang="x-none" altLang="en-US"/>
              <a:t>    Option 2: While booting up, if you are in developer mode, it displays a screen with red text that you are in developer mode and press Ctrl+U to boot from USB. Press Ctrl+U</a:t>
            </a:r>
            <a:endParaRPr lang="x-none" altLang="en-US"/>
          </a:p>
          <a:p>
            <a:pPr lvl="0"/>
            <a:r>
              <a:rPr lang="x-none" altLang="en-US"/>
              <a:t>Enter dev shell</a:t>
            </a:r>
            <a:endParaRPr lang="x-none" altLang="en-US"/>
          </a:p>
          <a:p>
            <a:pPr lvl="1"/>
            <a:r>
              <a:rPr lang="x-none" altLang="en-US"/>
              <a:t>Option 1: After booting completes, press Ctrl + Alt + F2 to go to the dev shell (Note, this was broken in some releases)</a:t>
            </a:r>
            <a:endParaRPr lang="x-none" altLang="en-US"/>
          </a:p>
          <a:p>
            <a:pPr lvl="1"/>
            <a:r>
              <a:rPr lang="x-none" altLang="en-US"/>
              <a:t>Option 2: Login as guest if you have not set up any account yet, else login with your account. Launch browser, press  Ctrl+Alt + T, you get a chrome shell. Type shell to get a dev shell</a:t>
            </a:r>
            <a:endParaRPr lang="x-none" altLang="en-US"/>
          </a:p>
          <a:p>
            <a:pPr lvl="0"/>
            <a:r>
              <a:rPr lang="x-none" altLang="en-US"/>
              <a:t>Login with chronos or root and run the following command. (If built in test mode, as of now the pwd is test0000.)</a:t>
            </a:r>
            <a:endParaRPr lang="x-none" altLang="en-US"/>
          </a:p>
          <a:p>
            <a:pPr lvl="1"/>
            <a:r>
              <a:rPr lang="x-none" altLang="en-US"/>
              <a:t>$ sudo chromeos-install --dst /dev/mmcblk0</a:t>
            </a:r>
            <a:endParaRPr lang="x-none"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(1/2)</a:t>
            </a:r>
            <a:endParaRPr lang="x-none" altLang="en-US" sz="2400"/>
          </a:p>
        </p:txBody>
      </p:sp>
      <p:sp>
        <p:nvSpPr>
          <p:cNvPr id="3" name="Content Placeholder 2"/>
          <p:cNvSpPr>
            <a:spLocks noGrp="1"/>
          </p:cNvSpPr>
          <p:nvPr>
            <p:ph idx="1"/>
          </p:nvPr>
        </p:nvSpPr>
        <p:spPr>
          <a:xfrm>
            <a:off x="838200" y="872490"/>
            <a:ext cx="10515600" cy="5820410"/>
          </a:xfrm>
        </p:spPr>
        <p:txBody>
          <a:bodyPr>
            <a:normAutofit fontScale="70000"/>
          </a:bodyPr>
          <a:p>
            <a:r>
              <a:rPr lang="en-US"/>
              <a:t>Assum</a:t>
            </a:r>
            <a:r>
              <a:rPr lang="x-none" altLang="en-US"/>
              <a:t>ption:</a:t>
            </a:r>
            <a:r>
              <a:rPr lang="en-US"/>
              <a:t> chromium-os source pool, here is a short note to build image for </a:t>
            </a:r>
            <a:r>
              <a:rPr lang="x-none" altLang="en-US" i="1"/>
              <a:t>your_platform_name</a:t>
            </a:r>
            <a:endParaRPr lang="x-none" altLang="en-US" i="1"/>
          </a:p>
          <a:p>
            <a:pPr lvl="1"/>
            <a:r>
              <a:rPr lang="x-none" altLang="en-US"/>
              <a:t>$ cd .repo</a:t>
            </a:r>
            <a:endParaRPr lang="x-none" altLang="en-US"/>
          </a:p>
          <a:p>
            <a:pPr lvl="1"/>
            <a:r>
              <a:rPr lang="x-none" altLang="en-US"/>
              <a:t>$ mkdir -p local_manifests</a:t>
            </a:r>
            <a:endParaRPr lang="x-none" altLang="en-US"/>
          </a:p>
          <a:p>
            <a:pPr lvl="1"/>
            <a:r>
              <a:rPr lang="x-none" altLang="en-US"/>
              <a:t>$ cd local_manifests</a:t>
            </a:r>
            <a:endParaRPr lang="x-none" altLang="en-US"/>
          </a:p>
          <a:p>
            <a:pPr lvl="1"/>
            <a:r>
              <a:rPr lang="x-none" altLang="en-US"/>
              <a:t>$ vim local_manifest.xml # includes the following lines:</a:t>
            </a:r>
            <a:endParaRPr lang="x-none" altLang="en-US"/>
          </a:p>
          <a:p>
            <a:pPr lvl="2"/>
            <a:r>
              <a:rPr lang="x-none" altLang="en-US"/>
              <a:t>&lt;?xml version='1.0' encoding='UTF-8'?&gt;</a:t>
            </a:r>
            <a:endParaRPr lang="x-none" altLang="en-US"/>
          </a:p>
          <a:p>
            <a:pPr lvl="2"/>
            <a:r>
              <a:rPr lang="x-none" altLang="en-US"/>
              <a:t>&lt;manifest&gt;</a:t>
            </a:r>
            <a:endParaRPr lang="x-none" altLang="en-US"/>
          </a:p>
          <a:p>
            <a:pPr lvl="2"/>
            <a:r>
              <a:rPr lang="x-none" altLang="en-US"/>
              <a:t>&lt;remote name="</a:t>
            </a:r>
            <a:r>
              <a:rPr lang="x-none" altLang="en-US" i="1"/>
              <a:t>Alias Name of My Remote Server</a:t>
            </a:r>
            <a:r>
              <a:rPr lang="x-none" altLang="en-US"/>
              <a:t>" fetch="URL of this remote server. ex. https://chromium.xxxx.com" review="URL of this remote server. ex. https://chromium.xxxx.com"/&gt;</a:t>
            </a:r>
            <a:endParaRPr lang="x-none" altLang="en-US"/>
          </a:p>
          <a:p>
            <a:pPr lvl="2"/>
            <a:r>
              <a:rPr lang="x-none" altLang="en-US"/>
              <a:t>&lt;project name="chromeos/overlays/overlay-</a:t>
            </a:r>
            <a:r>
              <a:rPr lang="x-none" altLang="en-US" i="1"/>
              <a:t>your_platform_name</a:t>
            </a:r>
            <a:r>
              <a:rPr lang="x-none" altLang="en-US"/>
              <a:t>-private" path="src/private-overlays/overlay-</a:t>
            </a:r>
            <a:r>
              <a:rPr lang="x-none" altLang="en-US" i="1"/>
              <a:t>your_platform_name</a:t>
            </a:r>
            <a:r>
              <a:rPr lang="x-none" altLang="en-US"/>
              <a:t>-private" remote="</a:t>
            </a:r>
            <a:r>
              <a:rPr lang="x-none" altLang="en-US" i="1">
                <a:sym typeface="+mn-ea"/>
              </a:rPr>
              <a:t>Alias Name of My Remote Server</a:t>
            </a:r>
            <a:r>
              <a:rPr lang="x-none" altLang="en-US"/>
              <a:t>"/&gt;</a:t>
            </a:r>
            <a:endParaRPr lang="x-none" altLang="en-US"/>
          </a:p>
          <a:p>
            <a:pPr lvl="2"/>
            <a:r>
              <a:rPr lang="x-none" altLang="en-US"/>
              <a:t>&lt;/manifest&gt;</a:t>
            </a:r>
            <a:endParaRPr lang="x-none" altLang="en-US"/>
          </a:p>
          <a:p>
            <a:pPr lvl="1"/>
            <a:r>
              <a:rPr lang="x-none" altLang="en-US"/>
              <a:t>Back to ToT, "cd ../..; repo sync"</a:t>
            </a:r>
            <a:endParaRPr lang="x-none" altLang="en-US"/>
          </a:p>
          <a:p>
            <a:pPr lvl="1"/>
            <a:r>
              <a:rPr lang="x-none" altLang="en-US"/>
              <a:t>Build packages and images # Refer to page 21</a:t>
            </a:r>
            <a:endParaRPr lang="x-none" altLang="en-US"/>
          </a:p>
          <a:p>
            <a:pPr lvl="1"/>
            <a:r>
              <a:rPr lang="x-none" altLang="en-US"/>
              <a:t>Examine built images</a:t>
            </a:r>
            <a:endParaRPr lang="x-none" altLang="en-US"/>
          </a:p>
          <a:p>
            <a:pPr lvl="2"/>
            <a:r>
              <a:rPr lang="x-none" altLang="en-US"/>
              <a:t>(cr) $ ./mount_gpt_image.sh --board=${BOARD} -f $(./get_latest_image.sh --board=${BOARD})</a:t>
            </a:r>
            <a:endParaRPr lang="x-none" altLang="en-US"/>
          </a:p>
          <a:p>
            <a:pPr lvl="2"/>
            <a:r>
              <a:rPr lang="x-none" altLang="en-US"/>
              <a:t>(cr) $ # Do something you'd like to check</a:t>
            </a:r>
            <a:endParaRPr lang="x-none" altLang="en-US"/>
          </a:p>
          <a:p>
            <a:pPr lvl="2"/>
            <a:r>
              <a:rPr lang="x-none" altLang="en-US"/>
              <a:t>(cr) $ ./mount_gpt_image.sh --board=${BOARD} -u     # remember to umount</a:t>
            </a:r>
            <a:endParaRPr lang="x-none" altLang="en-US"/>
          </a:p>
          <a:p>
            <a:pPr lvl="2"/>
            <a:r>
              <a:rPr lang="x-none" altLang="en-US"/>
              <a:t>Note: If you built test image  (./build_image.sh .... test ), do not use get_latest_image.sh script, append the path of chromiumos_test_image.bin directly</a:t>
            </a:r>
            <a:endParaRPr lang="x-none"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(2/2)</a:t>
            </a:r>
            <a:endParaRPr lang="x-none" altLang="en-US" sz="2400"/>
          </a:p>
        </p:txBody>
      </p:sp>
      <p:sp>
        <p:nvSpPr>
          <p:cNvPr id="3" name="Content Placeholder 2"/>
          <p:cNvSpPr>
            <a:spLocks noGrp="1"/>
          </p:cNvSpPr>
          <p:nvPr>
            <p:ph idx="1"/>
          </p:nvPr>
        </p:nvSpPr>
        <p:spPr>
          <a:xfrm>
            <a:off x="153670" y="872490"/>
            <a:ext cx="6353810" cy="5820410"/>
          </a:xfrm>
        </p:spPr>
        <p:txBody>
          <a:bodyPr>
            <a:normAutofit fontScale="90000" lnSpcReduction="10000"/>
          </a:bodyPr>
          <a:p>
            <a:r>
              <a:rPr lang="x-none" altLang="en-US"/>
              <a:t>Test your images on QEMU (optional)</a:t>
            </a:r>
            <a:endParaRPr lang="x-none" altLang="en-US"/>
          </a:p>
          <a:p>
            <a:pPr lvl="1"/>
            <a:r>
              <a:rPr lang="x-none" altLang="en-US"/>
              <a:t>Assume you have QEMU at system-wide ($ sudo apt-get install qemu-kvm), and remember to turn on visualization in BIOS</a:t>
            </a:r>
            <a:endParaRPr lang="x-none" altLang="en-US"/>
          </a:p>
          <a:p>
            <a:pPr lvl="1"/>
            <a:r>
              <a:rPr lang="x-none" altLang="en-US"/>
              <a:t>Build image for QEMU (inside chroot)</a:t>
            </a:r>
            <a:endParaRPr lang="x-none" altLang="en-US"/>
          </a:p>
          <a:p>
            <a:pPr lvl="2"/>
            <a:r>
              <a:rPr lang="x-none" altLang="en-US"/>
              <a:t>(cr) $ ./image_to_vm.sh --from=../build/images/your_platform_name/latest --board=${BOARD}</a:t>
            </a:r>
            <a:endParaRPr lang="x-none" altLang="en-US"/>
          </a:p>
          <a:p>
            <a:pPr lvl="2"/>
            <a:r>
              <a:rPr lang="x-none" altLang="en-US"/>
              <a:t>Launch QEMU with image (outside chroot)</a:t>
            </a:r>
            <a:endParaRPr lang="x-none" altLang="en-US"/>
          </a:p>
          <a:p>
            <a:pPr lvl="2"/>
            <a:r>
              <a:rPr lang="x-none" altLang="en-US"/>
              <a:t>$ sudo kvm -m 2048 -hda src/build/images/auron/latest/chromiumos_qemu_image.bin -net nic,model=e1000 -net user</a:t>
            </a:r>
            <a:endParaRPr lang="x-none" altLang="en-US"/>
          </a:p>
          <a:p>
            <a:pPr lvl="2"/>
            <a:r>
              <a:rPr lang="x-none" altLang="en-US"/>
              <a:t>(cr) $ sudo qemu-system-x86_64 -enable-kvm -m 1024 -cpu Broadwell -net nic,model=e1000 -net user -hda /mnt/host/source/src/build/images/fox_wtm2/latest/chromiumos_qemu_image.bin</a:t>
            </a:r>
            <a:endParaRPr lang="x-none" altLang="en-US"/>
          </a:p>
          <a:p>
            <a:pPr lvl="2"/>
            <a:r>
              <a:rPr lang="x-none" altLang="en-US"/>
              <a:t>Note: </a:t>
            </a:r>
            <a:r>
              <a:rPr lang="x-none" altLang="en-US" b="1"/>
              <a:t>Unlike system-wised QEMU</a:t>
            </a:r>
            <a:r>
              <a:rPr lang="x-none" altLang="en-US"/>
              <a:t>, the one in cros_sdk uses VNC server, hence you need to get a VNC viewer, you could use VNC Viewer app</a:t>
            </a:r>
            <a:endParaRPr lang="x-none" altLang="en-US"/>
          </a:p>
        </p:txBody>
      </p:sp>
      <p:pic>
        <p:nvPicPr>
          <p:cNvPr id="4" name="Picture 3"/>
          <p:cNvPicPr>
            <a:picLocks noChangeAspect="1"/>
          </p:cNvPicPr>
          <p:nvPr/>
        </p:nvPicPr>
        <p:blipFill>
          <a:blip r:embed="rId1"/>
          <a:stretch>
            <a:fillRect/>
          </a:stretch>
        </p:blipFill>
        <p:spPr>
          <a:xfrm>
            <a:off x="6636385" y="857885"/>
            <a:ext cx="2514600" cy="2027555"/>
          </a:xfrm>
          <a:prstGeom prst="rect">
            <a:avLst/>
          </a:prstGeom>
        </p:spPr>
      </p:pic>
      <p:pic>
        <p:nvPicPr>
          <p:cNvPr id="5" name="Picture 4"/>
          <p:cNvPicPr>
            <a:picLocks noChangeAspect="1"/>
          </p:cNvPicPr>
          <p:nvPr/>
        </p:nvPicPr>
        <p:blipFill>
          <a:blip r:embed="rId2"/>
          <a:stretch>
            <a:fillRect/>
          </a:stretch>
        </p:blipFill>
        <p:spPr>
          <a:xfrm>
            <a:off x="6648450" y="3870960"/>
            <a:ext cx="2691765" cy="2177415"/>
          </a:xfrm>
          <a:prstGeom prst="rect">
            <a:avLst/>
          </a:prstGeom>
        </p:spPr>
      </p:pic>
      <p:pic>
        <p:nvPicPr>
          <p:cNvPr id="6" name="Picture 5"/>
          <p:cNvPicPr>
            <a:picLocks noChangeAspect="1"/>
          </p:cNvPicPr>
          <p:nvPr/>
        </p:nvPicPr>
        <p:blipFill>
          <a:blip r:embed="rId3"/>
          <a:stretch>
            <a:fillRect/>
          </a:stretch>
        </p:blipFill>
        <p:spPr>
          <a:xfrm>
            <a:off x="9288145" y="839470"/>
            <a:ext cx="2856865" cy="1838325"/>
          </a:xfrm>
          <a:prstGeom prst="rect">
            <a:avLst/>
          </a:prstGeom>
        </p:spPr>
      </p:pic>
      <p:pic>
        <p:nvPicPr>
          <p:cNvPr id="7" name="Picture 6"/>
          <p:cNvPicPr>
            <a:picLocks noChangeAspect="1"/>
          </p:cNvPicPr>
          <p:nvPr/>
        </p:nvPicPr>
        <p:blipFill>
          <a:blip r:embed="rId4"/>
          <a:stretch>
            <a:fillRect/>
          </a:stretch>
        </p:blipFill>
        <p:spPr>
          <a:xfrm>
            <a:off x="9570085" y="4020820"/>
            <a:ext cx="2463800" cy="200088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0820"/>
            <a:ext cx="10515600" cy="673100"/>
          </a:xfrm>
        </p:spPr>
        <p:txBody>
          <a:bodyPr>
            <a:normAutofit fontScale="90000"/>
          </a:bodyPr>
          <a:p>
            <a:r>
              <a:rPr lang="x-none" altLang="en-US"/>
              <a:t>How to Configure Bluetooth Device ID</a:t>
            </a:r>
            <a:endParaRPr lang="x-none" altLang="en-US"/>
          </a:p>
        </p:txBody>
      </p:sp>
      <p:sp>
        <p:nvSpPr>
          <p:cNvPr id="3" name="Content Placeholder 2"/>
          <p:cNvSpPr>
            <a:spLocks noGrp="1"/>
          </p:cNvSpPr>
          <p:nvPr>
            <p:ph idx="1"/>
          </p:nvPr>
        </p:nvSpPr>
        <p:spPr>
          <a:xfrm>
            <a:off x="838200" y="1160780"/>
            <a:ext cx="10515600" cy="5017135"/>
          </a:xfrm>
        </p:spPr>
        <p:txBody>
          <a:bodyPr>
            <a:normAutofit fontScale="40000"/>
          </a:bodyPr>
          <a:p>
            <a:r>
              <a:rPr lang="en-US"/>
              <a:t>First identify the appropriate overlay for the board or variant, this is usually in</a:t>
            </a:r>
            <a:endParaRPr lang="en-US"/>
          </a:p>
          <a:p>
            <a:r>
              <a:rPr lang="en-US"/>
              <a:t>src/overlays/overlay-$BOARD but for devices still in development this may be in</a:t>
            </a:r>
            <a:endParaRPr lang="en-US"/>
          </a:p>
          <a:p>
            <a:r>
              <a:rPr lang="en-US"/>
              <a:t>src/private-overlays/overlay-$BOARD-private within the Chrome OS internal checkout.</a:t>
            </a:r>
            <a:endParaRPr lang="en-US"/>
          </a:p>
          <a:p>
            <a:r>
              <a:rPr lang="en-US"/>
              <a:t>The overlay should contain a "bsp" package, in chromeos-base/chromeos-bsp-$BOARD, with an</a:t>
            </a:r>
            <a:endParaRPr lang="en-US"/>
          </a:p>
          <a:p>
            <a:r>
              <a:rPr lang="en-US"/>
              <a:t>accompanying files directory. Do not mistake this for the "chromeos-bsp-$BOARD-private" overlay,</a:t>
            </a:r>
            <a:endParaRPr lang="en-US"/>
          </a:p>
          <a:p>
            <a:r>
              <a:rPr lang="en-US"/>
              <a:t>which does not generally have accompanying files.</a:t>
            </a:r>
            <a:endParaRPr lang="en-US"/>
          </a:p>
          <a:p>
            <a:r>
              <a:rPr lang="en-US"/>
              <a:t>Add a file called main.conf to the files directory containing the following:</a:t>
            </a:r>
            <a:endParaRPr lang="en-US"/>
          </a:p>
          <a:p>
            <a:r>
              <a:rPr lang="en-US"/>
              <a:t>[General]</a:t>
            </a:r>
            <a:endParaRPr lang="en-US"/>
          </a:p>
          <a:p>
            <a:r>
              <a:rPr lang="en-US"/>
              <a:t>DeviceID = bluetooth:00E0:XXXX:0400</a:t>
            </a:r>
            <a:endParaRPr lang="en-US"/>
          </a:p>
          <a:p>
            <a:r>
              <a:rPr lang="en-US"/>
              <a:t>Modify the ebuild file for the bsp package, adding to the src_install section:</a:t>
            </a:r>
            <a:endParaRPr lang="en-US"/>
          </a:p>
          <a:p>
            <a:r>
              <a:rPr lang="en-US"/>
              <a:t># Install Bluetooth ID override.</a:t>
            </a:r>
            <a:endParaRPr lang="en-US"/>
          </a:p>
          <a:p>
            <a:r>
              <a:rPr lang="en-US"/>
              <a:t>insinto "/etc/bluetooth"</a:t>
            </a:r>
            <a:endParaRPr lang="en-US"/>
          </a:p>
          <a:p>
            <a:r>
              <a:rPr lang="en-US"/>
              <a:t>doins "${FILESDIR}/main.conf"</a:t>
            </a:r>
            <a:endParaRPr lang="en-US"/>
          </a:p>
          <a:p>
            <a:r>
              <a:rPr lang="en-US"/>
              <a:t>Don't forget to rename the ebuild symlink to increase the revision number.</a:t>
            </a:r>
            <a:endParaRPr lang="en-US"/>
          </a:p>
          <a:p>
            <a:r>
              <a:rPr lang="x-none" altLang="en-US"/>
              <a:t>R</a:t>
            </a:r>
            <a:r>
              <a:rPr lang="en-US"/>
              <a:t>un </a:t>
            </a:r>
            <a:r>
              <a:rPr lang="x-none" altLang="en-US"/>
              <a:t>"</a:t>
            </a:r>
            <a:r>
              <a:rPr lang="en-US"/>
              <a:t>bt_console</a:t>
            </a:r>
            <a:r>
              <a:rPr lang="x-none" altLang="en-US"/>
              <a:t>"</a:t>
            </a:r>
            <a:r>
              <a:rPr lang="en-US"/>
              <a:t> from the crosh shell and use the show command to show information about the local adapter. At this step you can also verify that the information in the local adapter is correct. The output from show, in addition to the Bluetooth address, should contain the line:</a:t>
            </a:r>
            <a:endParaRPr lang="en-US"/>
          </a:p>
          <a:p>
            <a:r>
              <a:rPr lang="en-US"/>
              <a:t>Modalias: bluetooth:v00E0p XXXX d0400</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105"/>
            <a:ext cx="10515600" cy="767080"/>
          </a:xfrm>
        </p:spPr>
        <p:txBody>
          <a:bodyPr>
            <a:normAutofit fontScale="90000"/>
          </a:bodyPr>
          <a:p>
            <a:r>
              <a:rPr lang="x-none" altLang="en-US"/>
              <a:t>Overlay Mechanism in Portage Tree</a:t>
            </a:r>
            <a:endParaRPr lang="x-none" altLang="en-US"/>
          </a:p>
        </p:txBody>
      </p:sp>
      <p:sp>
        <p:nvSpPr>
          <p:cNvPr id="3" name="Content Placeholder 2"/>
          <p:cNvSpPr>
            <a:spLocks noGrp="1"/>
          </p:cNvSpPr>
          <p:nvPr>
            <p:ph idx="1"/>
          </p:nvPr>
        </p:nvSpPr>
        <p:spPr>
          <a:xfrm>
            <a:off x="838200" y="1198880"/>
            <a:ext cx="10515600" cy="4978400"/>
          </a:xfrm>
        </p:spPr>
        <p:txBody>
          <a:bodyPr/>
          <a:p>
            <a:r>
              <a:rPr lang="en-US"/>
              <a:t>Portage 树支持一种被称为 Overlay 的技术。简单来说，就是我们可以另行建立一棵新的 Portage 树，这棵树的规模虽然比官方的 Portage 树小很多，但是 Portage 树的管理系统可以将这可新的 Portage 树与官方 Portage 树『合并』。如果新的 Portage 树中某些结点与官方的 Portage 树存在重叠，那么 Portage 树的管理系统会以前者覆盖后者，因此我们新建的 Portage 树通常被直呼为『Overlay』。</a:t>
            </a:r>
            <a:endParaRPr lang="x-none" altLang="en-US"/>
          </a:p>
          <a:p>
            <a:endParaRPr lang="x-none" altLang="en-US"/>
          </a:p>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65735"/>
            <a:ext cx="10515600" cy="955675"/>
          </a:xfrm>
        </p:spPr>
        <p:txBody>
          <a:bodyPr>
            <a:normAutofit fontScale="90000"/>
          </a:bodyPr>
          <a:p>
            <a:r>
              <a:rPr lang="x-none" altLang="en-US" sz="3600"/>
              <a:t>How to Add New Driver into Chromium Build System</a:t>
            </a:r>
            <a:endParaRPr lang="x-none" altLang="en-US" sz="3600"/>
          </a:p>
        </p:txBody>
      </p:sp>
      <p:sp>
        <p:nvSpPr>
          <p:cNvPr id="3" name="Content Placeholder 2"/>
          <p:cNvSpPr>
            <a:spLocks noGrp="1"/>
          </p:cNvSpPr>
          <p:nvPr>
            <p:ph idx="1"/>
          </p:nvPr>
        </p:nvSpPr>
        <p:spPr>
          <a:xfrm>
            <a:off x="842010" y="1427480"/>
            <a:ext cx="11024235" cy="5205095"/>
          </a:xfrm>
        </p:spPr>
        <p:txBody>
          <a:bodyPr>
            <a:normAutofit lnSpcReduction="10000"/>
          </a:bodyPr>
          <a:p>
            <a:pPr marL="0" indent="0">
              <a:buNone/>
            </a:pPr>
            <a:r>
              <a:rPr lang="x-none" altLang="en-US"/>
              <a:t>1. Prepare a simple driver</a:t>
            </a:r>
            <a:endParaRPr lang="x-none" altLang="en-US"/>
          </a:p>
          <a:p>
            <a:pPr marL="0" indent="0">
              <a:buNone/>
            </a:pPr>
            <a:r>
              <a:rPr lang="x-none" altLang="en-US"/>
              <a:t>~/chromiumos/src/third_party/kernel/v3.10/drivers</a:t>
            </a:r>
            <a:endParaRPr lang="x-none" altLang="en-US"/>
          </a:p>
          <a:p>
            <a:pPr marL="0" indent="0">
              <a:buNone/>
            </a:pPr>
            <a:r>
              <a:rPr lang="x-none" altLang="en-US"/>
              <a:t>2. Add the hello config to chrome build system</a:t>
            </a:r>
            <a:endParaRPr lang="x-none" altLang="en-US"/>
          </a:p>
          <a:p>
            <a:pPr marL="0" indent="0">
              <a:buNone/>
            </a:pPr>
            <a:r>
              <a:rPr lang="x-none" altLang="en-US"/>
              <a:t>~/chromiumos/src/third_party/chromiumos-overlay/eclass</a:t>
            </a:r>
            <a:endParaRPr lang="x-none" altLang="en-US"/>
          </a:p>
          <a:p>
            <a:pPr marL="0" indent="0">
              <a:buNone/>
            </a:pPr>
            <a:r>
              <a:rPr lang="x-none" altLang="en-US"/>
              <a:t>3. Modify the customized YourPlatformName config</a:t>
            </a:r>
            <a:endParaRPr lang="x-none" altLang="en-US"/>
          </a:p>
          <a:p>
            <a:pPr marL="0" indent="0">
              <a:buNone/>
            </a:pPr>
            <a:r>
              <a:rPr lang="x-none" altLang="en-US"/>
              <a:t>~/chromiumos/src/overlays/overlay-YourPlatformName</a:t>
            </a:r>
            <a:endParaRPr lang="x-none" altLang="en-US"/>
          </a:p>
          <a:p>
            <a:pPr marL="0" indent="0">
              <a:buNone/>
            </a:pPr>
            <a:r>
              <a:rPr lang="x-none" altLang="en-US"/>
              <a:t>4. Make &amp; update kernel</a:t>
            </a:r>
            <a:endParaRPr lang="x-none" altLang="en-US"/>
          </a:p>
          <a:p>
            <a:pPr marL="0" indent="0">
              <a:buNone/>
            </a:pPr>
            <a:r>
              <a:rPr lang="x-none" altLang="en-US"/>
              <a:t>emerge-YourPlatformName chromeos-kernel-3_10 &amp;&amp; update_kernel.sh --remote=$IP</a:t>
            </a:r>
            <a:endParaRPr lang="x-none" altLang="en-US"/>
          </a:p>
          <a:p>
            <a:pPr marL="0" indent="0">
              <a:buNone/>
            </a:pPr>
            <a:r>
              <a:rPr lang="x-none" altLang="en-US"/>
              <a:t>5. For debug, use "dmesg | grep Hello"</a:t>
            </a:r>
            <a:endParaRPr lang="x-none" altLang="en-US"/>
          </a:p>
          <a:p>
            <a:pPr marL="0" indent="0">
              <a:buNone/>
            </a:pPr>
            <a:endParaRPr lang="x-none" altLang="en-US"/>
          </a:p>
          <a:p>
            <a:pPr marL="0" indent="0">
              <a:buNone/>
            </a:pPr>
            <a:endParaRPr lang="x-none"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61035"/>
          </a:xfrm>
        </p:spPr>
        <p:txBody>
          <a:bodyPr>
            <a:normAutofit fontScale="90000"/>
          </a:bodyPr>
          <a:p>
            <a:r>
              <a:rPr lang="x-none" altLang="en-US"/>
              <a:t>Vital Product Data (VPD)</a:t>
            </a:r>
            <a:endParaRPr lang="x-none" altLang="en-US"/>
          </a:p>
        </p:txBody>
      </p:sp>
      <p:sp>
        <p:nvSpPr>
          <p:cNvPr id="3" name="Content Placeholder 2"/>
          <p:cNvSpPr>
            <a:spLocks noGrp="1"/>
          </p:cNvSpPr>
          <p:nvPr>
            <p:ph idx="1"/>
          </p:nvPr>
        </p:nvSpPr>
        <p:spPr>
          <a:xfrm>
            <a:off x="838200" y="1047750"/>
            <a:ext cx="10515600" cy="5688330"/>
          </a:xfrm>
        </p:spPr>
        <p:txBody>
          <a:bodyPr>
            <a:normAutofit fontScale="40000"/>
          </a:bodyPr>
          <a:p>
            <a:r>
              <a:rPr lang="en-US"/>
              <a:t>Region in Read-Only and Read-Write flash</a:t>
            </a:r>
            <a:endParaRPr lang="en-US"/>
          </a:p>
          <a:p>
            <a:r>
              <a:rPr lang="en-US"/>
              <a:t>RO_VPD</a:t>
            </a:r>
            <a:endParaRPr lang="en-US"/>
          </a:p>
          <a:p>
            <a:r>
              <a:rPr lang="en-US"/>
              <a:t>    Serial Number</a:t>
            </a:r>
            <a:endParaRPr lang="en-US"/>
          </a:p>
          <a:p>
            <a:r>
              <a:rPr lang="en-US"/>
              <a:t>    Initial Locale</a:t>
            </a:r>
            <a:endParaRPr lang="en-US"/>
          </a:p>
          <a:p>
            <a:r>
              <a:rPr lang="en-US"/>
              <a:t>    Initial Time Zone</a:t>
            </a:r>
            <a:endParaRPr lang="en-US"/>
          </a:p>
          <a:p>
            <a:r>
              <a:rPr lang="en-US"/>
              <a:t>    Keyboard Layout</a:t>
            </a:r>
            <a:endParaRPr lang="en-US"/>
          </a:p>
          <a:p>
            <a:r>
              <a:rPr lang="en-US"/>
              <a:t>RW_VPD</a:t>
            </a:r>
            <a:endParaRPr lang="en-US"/>
          </a:p>
          <a:p>
            <a:r>
              <a:rPr lang="en-US"/>
              <a:t>    Activation Date</a:t>
            </a:r>
            <a:endParaRPr lang="en-US"/>
          </a:p>
          <a:p>
            <a:r>
              <a:rPr lang="en-US"/>
              <a:t>    Registration Codes</a:t>
            </a:r>
            <a:endParaRPr lang="en-US"/>
          </a:p>
          <a:p>
            <a:r>
              <a:rPr lang="en-US"/>
              <a:t>Tool: vpd</a:t>
            </a:r>
            <a:endParaRPr lang="en-US"/>
          </a:p>
          <a:p>
            <a:r>
              <a:rPr lang="en-US"/>
              <a:t>Display contents of read-only VPD</a:t>
            </a:r>
            <a:endParaRPr lang="en-US"/>
          </a:p>
          <a:p>
            <a:pPr lvl="1"/>
            <a:r>
              <a:rPr lang="en-US"/>
              <a:t> # vpd -i RO_VPD -l</a:t>
            </a:r>
            <a:endParaRPr lang="en-US"/>
          </a:p>
          <a:p>
            <a:pPr lvl="0"/>
            <a:r>
              <a:rPr lang="en-US"/>
              <a:t>Display contents of read-write VPD</a:t>
            </a:r>
            <a:endParaRPr lang="en-US"/>
          </a:p>
          <a:p>
            <a:pPr lvl="1"/>
            <a:r>
              <a:rPr lang="en-US"/>
              <a:t> # vpd -i RW_VPD -l</a:t>
            </a:r>
            <a:endParaRPr lang="en-US"/>
          </a:p>
          <a:p>
            <a:pPr lvl="0"/>
            <a:r>
              <a:rPr lang="en-US"/>
              <a:t>Erase and reformat read-only VPD</a:t>
            </a:r>
            <a:endParaRPr lang="en-US"/>
          </a:p>
          <a:p>
            <a:pPr lvl="1"/>
            <a:r>
              <a:rPr lang="en-US"/>
              <a:t> # vpd -i RO_VPD -O</a:t>
            </a:r>
            <a:endParaRPr lang="en-US"/>
          </a:p>
          <a:p>
            <a:pPr lvl="0"/>
            <a:r>
              <a:rPr lang="en-US"/>
              <a:t>Add serial number to read-only VPD</a:t>
            </a:r>
            <a:endParaRPr lang="en-US"/>
          </a:p>
          <a:p>
            <a:pPr lvl="1"/>
            <a:r>
              <a:rPr lang="en-US"/>
              <a:t> # vpd -i RO_VPD -s serial_number=1234567890</a:t>
            </a:r>
            <a:endParaRPr lang="en-US"/>
          </a:p>
          <a:p>
            <a:r>
              <a:rPr lang="en-US"/>
              <a:t>Read back serial number value</a:t>
            </a:r>
            <a:endParaRPr lang="en-US"/>
          </a:p>
          <a:p>
            <a:pPr lvl="1"/>
            <a:r>
              <a:rPr lang="en-US"/>
              <a:t> # vpd -i RO_VPD -g serial_number</a:t>
            </a: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0815"/>
            <a:ext cx="10515600" cy="541020"/>
          </a:xfrm>
        </p:spPr>
        <p:txBody>
          <a:bodyPr>
            <a:normAutofit fontScale="90000"/>
          </a:bodyPr>
          <a:p>
            <a:r>
              <a:rPr lang="x-none" altLang="en-US"/>
              <a:t>Examine eMMc in Chromium Runtime Env</a:t>
            </a:r>
            <a:endParaRPr lang="x-none" altLang="en-US"/>
          </a:p>
        </p:txBody>
      </p:sp>
      <p:sp>
        <p:nvSpPr>
          <p:cNvPr id="3" name="Content Placeholder 2"/>
          <p:cNvSpPr>
            <a:spLocks noGrp="1"/>
          </p:cNvSpPr>
          <p:nvPr>
            <p:ph idx="1"/>
          </p:nvPr>
        </p:nvSpPr>
        <p:spPr>
          <a:xfrm>
            <a:off x="130810" y="961390"/>
            <a:ext cx="6617970" cy="5775960"/>
          </a:xfrm>
        </p:spPr>
        <p:txBody>
          <a:bodyPr>
            <a:normAutofit/>
          </a:bodyPr>
          <a:p>
            <a:r>
              <a:rPr lang="en-US"/>
              <a:t>Device info</a:t>
            </a:r>
            <a:endParaRPr lang="en-US"/>
          </a:p>
          <a:p>
            <a:pPr lvl="1"/>
            <a:r>
              <a:rPr lang="x-none" altLang="en-US" sz="1800"/>
              <a:t>Inside Chromium OS runtime environment, </a:t>
            </a:r>
            <a:r>
              <a:rPr lang="en-US" sz="1800"/>
              <a:t>review the eMMC device information </a:t>
            </a:r>
            <a:r>
              <a:rPr lang="x-none" altLang="en-US" sz="1800"/>
              <a:t>via</a:t>
            </a:r>
            <a:r>
              <a:rPr lang="en-US" sz="1800"/>
              <a:t> /var/log/storage_info.txt</a:t>
            </a:r>
            <a:endParaRPr lang="en-US" sz="1800"/>
          </a:p>
          <a:p>
            <a:pPr lvl="1"/>
            <a:r>
              <a:rPr lang="x-none" altLang="en-US" sz="1800"/>
              <a:t>CL Reference: https://chromium-review.googlesource.com/c/chromiumos/platform/depthcharge/+/238101</a:t>
            </a:r>
            <a:endParaRPr lang="x-none" altLang="en-US" sz="1800"/>
          </a:p>
          <a:p>
            <a:pPr lvl="0"/>
            <a:r>
              <a:rPr lang="x-none" altLang="en-US"/>
              <a:t>Host info - </a:t>
            </a:r>
            <a:r>
              <a:rPr lang="x-none" altLang="en-US" sz="1800"/>
              <a:t>cat /sys/kernel/debug/mmc0/</a:t>
            </a:r>
            <a:endParaRPr lang="x-none" altLang="en-US" sz="1800"/>
          </a:p>
          <a:p>
            <a:pPr lvl="0"/>
            <a:r>
              <a:rPr lang="x-none" altLang="en-US"/>
              <a:t>Throughput</a:t>
            </a:r>
            <a:endParaRPr lang="x-none" altLang="en-US"/>
          </a:p>
          <a:p>
            <a:pPr lvl="1"/>
            <a:r>
              <a:rPr lang="x-none" altLang="en-US"/>
              <a:t>Read: </a:t>
            </a:r>
            <a:r>
              <a:rPr lang="x-none" altLang="en-US" sz="1800"/>
              <a:t>hdparm -Tt --direct /dev/mmcblk0</a:t>
            </a:r>
            <a:endParaRPr lang="x-none" altLang="en-US" sz="1800"/>
          </a:p>
          <a:p>
            <a:pPr lvl="1"/>
            <a:r>
              <a:rPr lang="x-none" altLang="en-US"/>
              <a:t>Write: </a:t>
            </a:r>
            <a:endParaRPr lang="x-none" altLang="en-US"/>
          </a:p>
          <a:p>
            <a:pPr lvl="2"/>
            <a:r>
              <a:rPr lang="x-none" altLang="en-US" sz="1400"/>
              <a:t>localhost ~ # cd /mnt/stateful_partition</a:t>
            </a:r>
            <a:endParaRPr lang="x-none" altLang="en-US" sz="1400"/>
          </a:p>
          <a:p>
            <a:pPr lvl="2"/>
            <a:r>
              <a:rPr lang="x-none" altLang="en-US" sz="1400"/>
              <a:t>localhost ~ # temp=`uuidgen`; dd if=/dev/zero of=${temp} conv=fdatasync bs=4k count=100k; rm ${temp}</a:t>
            </a:r>
            <a:endParaRPr lang="x-none" altLang="en-US" sz="1400"/>
          </a:p>
        </p:txBody>
      </p:sp>
      <p:pic>
        <p:nvPicPr>
          <p:cNvPr id="4" name="Picture 3"/>
          <p:cNvPicPr>
            <a:picLocks noChangeAspect="1"/>
          </p:cNvPicPr>
          <p:nvPr/>
        </p:nvPicPr>
        <p:blipFill>
          <a:blip r:embed="rId1"/>
          <a:stretch>
            <a:fillRect/>
          </a:stretch>
        </p:blipFill>
        <p:spPr>
          <a:xfrm>
            <a:off x="7012940" y="1012190"/>
            <a:ext cx="5087620" cy="2687955"/>
          </a:xfrm>
          <a:prstGeom prst="rect">
            <a:avLst/>
          </a:prstGeom>
        </p:spPr>
      </p:pic>
      <p:pic>
        <p:nvPicPr>
          <p:cNvPr id="5" name="Picture 4"/>
          <p:cNvPicPr>
            <a:picLocks noChangeAspect="1"/>
          </p:cNvPicPr>
          <p:nvPr/>
        </p:nvPicPr>
        <p:blipFill>
          <a:blip r:embed="rId2"/>
          <a:stretch>
            <a:fillRect/>
          </a:stretch>
        </p:blipFill>
        <p:spPr>
          <a:xfrm>
            <a:off x="7146290" y="4083685"/>
            <a:ext cx="4870450" cy="254635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How-To Chromium OS Kernel Tracing</a:t>
            </a:r>
            <a:endParaRPr lang="x-none" altLang="en-US"/>
          </a:p>
        </p:txBody>
      </p:sp>
      <p:sp>
        <p:nvSpPr>
          <p:cNvPr id="3" name="Content Placeholder 2"/>
          <p:cNvSpPr>
            <a:spLocks noGrp="1"/>
          </p:cNvSpPr>
          <p:nvPr>
            <p:ph idx="1"/>
          </p:nvPr>
        </p:nvSpPr>
        <p:spPr/>
        <p:txBody>
          <a:bodyPr/>
          <a:p>
            <a:r>
              <a:rPr lang="en-US"/>
              <a:t># cd /sys/kernel/debug/tracing</a:t>
            </a:r>
            <a:endParaRPr lang="en-US"/>
          </a:p>
          <a:p>
            <a:r>
              <a:rPr lang="en-US"/>
              <a:t># echo function &gt; current_tracer</a:t>
            </a:r>
            <a:endParaRPr lang="en-US"/>
          </a:p>
          <a:p>
            <a:r>
              <a:rPr lang="en-US"/>
              <a:t># cat trace     # this dumps current trace buffer</a:t>
            </a:r>
            <a:endParaRPr lang="en-US"/>
          </a:p>
          <a:p>
            <a:r>
              <a:rPr lang="en-US"/>
              <a:t># echo nop &gt; current_tracer</a:t>
            </a:r>
            <a:endParaRPr lang="en-US"/>
          </a:p>
          <a:p>
            <a:r>
              <a:rPr lang="en-US"/>
              <a:t>There is one tip you can dump the trace buffer while panic, along with Oops message, either using sysctl or /proc</a:t>
            </a:r>
            <a:endParaRPr lang="en-US"/>
          </a:p>
          <a:p>
            <a:r>
              <a:rPr lang="en-US"/>
              <a:t># cd /proc/sys/kernel</a:t>
            </a:r>
            <a:endParaRPr lang="en-US"/>
          </a:p>
          <a:p>
            <a:r>
              <a:rPr lang="en-US"/>
              <a:t># echo 1 &gt; ftrace_dump_on_oops</a:t>
            </a: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7170"/>
            <a:ext cx="10515600" cy="697865"/>
          </a:xfrm>
        </p:spPr>
        <p:txBody>
          <a:bodyPr>
            <a:normAutofit fontScale="90000"/>
          </a:bodyPr>
          <a:p>
            <a:r>
              <a:rPr lang="x-none" altLang="en-US"/>
              <a:t>Chromium OS Performance Tuning</a:t>
            </a:r>
            <a:endParaRPr lang="x-none" altLang="en-US"/>
          </a:p>
        </p:txBody>
      </p:sp>
      <p:sp>
        <p:nvSpPr>
          <p:cNvPr id="3" name="Content Placeholder 2"/>
          <p:cNvSpPr>
            <a:spLocks noGrp="1"/>
          </p:cNvSpPr>
          <p:nvPr>
            <p:ph idx="1"/>
          </p:nvPr>
        </p:nvSpPr>
        <p:spPr>
          <a:xfrm>
            <a:off x="840740" y="930910"/>
            <a:ext cx="6040120" cy="5826125"/>
          </a:xfrm>
        </p:spPr>
        <p:txBody>
          <a:bodyPr>
            <a:normAutofit fontScale="60000"/>
          </a:bodyPr>
          <a:p>
            <a:r>
              <a:rPr lang="en-US"/>
              <a:t>Ftrace is the famous Linux kernel profiling tool. UXTune is based on Ftrace.</a:t>
            </a:r>
            <a:endParaRPr lang="en-US"/>
          </a:p>
          <a:p>
            <a:r>
              <a:rPr lang="en-US"/>
              <a:t>Mount the debugfs filesystem</a:t>
            </a:r>
            <a:endParaRPr lang="en-US"/>
          </a:p>
          <a:p>
            <a:pPr lvl="1"/>
            <a:r>
              <a:rPr lang="en-US"/>
              <a:t>mount -t debugfs none /sys/kernel/debug</a:t>
            </a:r>
            <a:endParaRPr lang="en-US"/>
          </a:p>
          <a:p>
            <a:pPr lvl="0"/>
            <a:r>
              <a:rPr lang="en-US"/>
              <a:t>Enter the ftrace the working directory</a:t>
            </a:r>
            <a:endParaRPr lang="en-US"/>
          </a:p>
          <a:p>
            <a:pPr lvl="1"/>
            <a:r>
              <a:rPr lang="en-US"/>
              <a:t>cd /sys/kernel/debug/tracing</a:t>
            </a:r>
            <a:endParaRPr lang="en-US"/>
          </a:p>
          <a:p>
            <a:pPr lvl="0"/>
            <a:r>
              <a:rPr lang="en-US"/>
              <a:t>Start to capture data using the "function" tracer</a:t>
            </a:r>
            <a:endParaRPr lang="en-US"/>
          </a:p>
          <a:p>
            <a:pPr lvl="1"/>
            <a:r>
              <a:rPr lang="en-US"/>
              <a:t>echo 0 &gt; /sys/kernel/debug/tracing/tracing_enabled</a:t>
            </a:r>
            <a:endParaRPr lang="en-US"/>
          </a:p>
          <a:p>
            <a:pPr lvl="1"/>
            <a:r>
              <a:rPr lang="en-US"/>
              <a:t>echo 1 &gt; /proc/sys/kernel/ftrace_enabled</a:t>
            </a:r>
            <a:endParaRPr lang="en-US"/>
          </a:p>
          <a:p>
            <a:pPr lvl="1"/>
            <a:r>
              <a:rPr lang="en-US"/>
              <a:t>echo function &gt; /sys/kernel/debug/tracing/current_tracer</a:t>
            </a:r>
            <a:endParaRPr lang="en-US"/>
          </a:p>
          <a:p>
            <a:pPr lvl="1"/>
            <a:r>
              <a:rPr lang="en-US"/>
              <a:t>echo 1 &gt; /sys/kernel/debug/tracing/tracing_on</a:t>
            </a:r>
            <a:endParaRPr lang="en-US"/>
          </a:p>
          <a:p>
            <a:pPr lvl="1"/>
            <a:r>
              <a:rPr lang="en-US"/>
              <a:t>echo 1 &gt; /sys/kernel/debug/tracing/tracing_enabled</a:t>
            </a:r>
            <a:endParaRPr lang="en-US"/>
          </a:p>
          <a:p>
            <a:pPr lvl="1"/>
            <a:r>
              <a:rPr lang="en-US"/>
              <a:t>... your work ...</a:t>
            </a:r>
            <a:endParaRPr lang="en-US"/>
          </a:p>
          <a:p>
            <a:pPr lvl="0"/>
            <a:r>
              <a:rPr lang="en-US"/>
              <a:t>Start to capture data using the "function graph" tracer</a:t>
            </a:r>
            <a:endParaRPr lang="en-US"/>
          </a:p>
          <a:p>
            <a:pPr lvl="1"/>
            <a:r>
              <a:rPr lang="en-US"/>
              <a:t>echo function_graph &gt; /sys/kernel/debug/tracing/current_tracer</a:t>
            </a:r>
            <a:endParaRPr lang="en-US"/>
          </a:p>
          <a:p>
            <a:pPr lvl="0"/>
            <a:r>
              <a:rPr lang="en-US"/>
              <a:t>Stop and view data</a:t>
            </a:r>
            <a:endParaRPr lang="en-US"/>
          </a:p>
          <a:p>
            <a:pPr lvl="1"/>
            <a:r>
              <a:rPr lang="en-US"/>
              <a:t>echo 0 &gt; /sys/kernel/debug/tracing/tracing_enabled</a:t>
            </a:r>
            <a:endParaRPr lang="en-US"/>
          </a:p>
          <a:p>
            <a:pPr lvl="1"/>
            <a:r>
              <a:rPr lang="en-US"/>
              <a:t>cat /sys/kernel/debug/tracing/trace &gt; data.file</a:t>
            </a:r>
            <a:endParaRPr lang="en-US"/>
          </a:p>
          <a:p>
            <a:pPr lvl="1"/>
            <a:r>
              <a:rPr lang="en-US"/>
              <a:t>vi data.file</a:t>
            </a:r>
            <a:endParaRPr lang="en-US"/>
          </a:p>
          <a:p>
            <a:pPr lvl="0"/>
            <a:r>
              <a:rPr lang="en-US"/>
              <a:t>Examples by the "function graph" tracer</a:t>
            </a:r>
            <a:endParaRPr lang="en-US"/>
          </a:p>
        </p:txBody>
      </p:sp>
      <p:sp>
        <p:nvSpPr>
          <p:cNvPr id="4" name="Text Box 3"/>
          <p:cNvSpPr txBox="1"/>
          <p:nvPr/>
        </p:nvSpPr>
        <p:spPr>
          <a:xfrm>
            <a:off x="7564755" y="1109345"/>
            <a:ext cx="4448810" cy="5638800"/>
          </a:xfrm>
          <a:prstGeom prst="rect">
            <a:avLst/>
          </a:prstGeom>
          <a:noFill/>
        </p:spPr>
        <p:txBody>
          <a:bodyPr wrap="square" rtlCol="0" anchor="t">
            <a:spAutoFit/>
          </a:bodyPr>
          <a:p>
            <a:r>
              <a:rPr lang="en-US" sz="1400"/>
              <a:t># tracer: function_graph</a:t>
            </a:r>
            <a:endParaRPr lang="en-US" sz="1400"/>
          </a:p>
          <a:p>
            <a:r>
              <a:rPr lang="en-US" sz="1400"/>
              <a:t>#</a:t>
            </a:r>
            <a:endParaRPr lang="en-US" sz="1400"/>
          </a:p>
          <a:p>
            <a:r>
              <a:rPr lang="en-US" sz="1400"/>
              <a:t># CPU  DURATION                  FUNCTION CALLS</a:t>
            </a:r>
            <a:endParaRPr lang="en-US" sz="1400"/>
          </a:p>
          <a:p>
            <a:r>
              <a:rPr lang="en-US" sz="1400"/>
              <a:t># |     |   |                     |   |   |   |</a:t>
            </a:r>
            <a:endParaRPr lang="en-US" sz="1400"/>
          </a:p>
          <a:p>
            <a:r>
              <a:rPr lang="en-US" sz="1400"/>
              <a:t> 1)   2.964 us    |              sub_preempt_count();</a:t>
            </a:r>
            <a:endParaRPr lang="en-US" sz="1400"/>
          </a:p>
          <a:p>
            <a:r>
              <a:rPr lang="en-US" sz="1400"/>
              <a:t> 1)   1.893 us    |              add_preempt_count();</a:t>
            </a:r>
            <a:endParaRPr lang="en-US" sz="1400"/>
          </a:p>
          <a:p>
            <a:r>
              <a:rPr lang="en-US" sz="1400"/>
              <a:t> 1)   1.853 us    |              sub_preempt_count();</a:t>
            </a:r>
            <a:endParaRPr lang="en-US" sz="1400"/>
          </a:p>
          <a:p>
            <a:r>
              <a:rPr lang="en-US" sz="1400"/>
              <a:t> 1)   1.883 us    |              add_preempt_count();</a:t>
            </a:r>
            <a:endParaRPr lang="en-US" sz="1400"/>
          </a:p>
          <a:p>
            <a:r>
              <a:rPr lang="en-US" sz="1400"/>
              <a:t> 1)   1.833 us    |              sub_preempt_count();</a:t>
            </a:r>
            <a:endParaRPr lang="en-US" sz="1400"/>
          </a:p>
          <a:p>
            <a:r>
              <a:rPr lang="en-US" sz="1400"/>
              <a:t> 1)   1.853 us    |              add_preempt_count();</a:t>
            </a:r>
            <a:endParaRPr lang="en-US" sz="1400"/>
          </a:p>
          <a:p>
            <a:r>
              <a:rPr lang="en-US" sz="1400"/>
              <a:t> 1)   1.863 us    |              sub_preempt_count();</a:t>
            </a:r>
            <a:endParaRPr lang="en-US" sz="1400"/>
          </a:p>
          <a:p>
            <a:r>
              <a:rPr lang="en-US" sz="1400"/>
              <a:t> 1)   1.803 us    |              add_preempt_count();</a:t>
            </a:r>
            <a:endParaRPr lang="en-US" sz="1400"/>
          </a:p>
          <a:p>
            <a:r>
              <a:rPr lang="en-US" sz="1400"/>
              <a:t> 1)   1.863 us    |              sub_preempt_count();</a:t>
            </a:r>
            <a:endParaRPr lang="en-US" sz="1400"/>
          </a:p>
          <a:p>
            <a:r>
              <a:rPr lang="en-US" sz="1400"/>
              <a:t> 1)   1.923 us    |              add_preempt_count();</a:t>
            </a:r>
            <a:endParaRPr lang="en-US" sz="1400"/>
          </a:p>
          <a:p>
            <a:r>
              <a:rPr lang="en-US" sz="1400"/>
              <a:t> 1)   1.843 us    |              sub_preempt_count();</a:t>
            </a:r>
            <a:endParaRPr lang="en-US" sz="1400"/>
          </a:p>
          <a:p>
            <a:r>
              <a:rPr lang="en-US" sz="1400"/>
              <a:t> 1)               |              add_preempt_count() {</a:t>
            </a:r>
            <a:endParaRPr lang="en-US" sz="1400"/>
          </a:p>
          <a:p>
            <a:r>
              <a:rPr lang="en-US" sz="1400"/>
              <a:t> 1)   ==========&gt; |</a:t>
            </a:r>
            <a:endParaRPr lang="en-US" sz="1400"/>
          </a:p>
          <a:p>
            <a:r>
              <a:rPr lang="en-US" sz="1400"/>
              <a:t> 1)               |                smp_apic_timer_interrupt() {</a:t>
            </a:r>
            <a:endParaRPr lang="en-US" sz="1400"/>
          </a:p>
          <a:p>
            <a:r>
              <a:rPr lang="en-US" sz="1400"/>
              <a:t> 1)               |                  apic_write() {</a:t>
            </a:r>
            <a:endParaRPr lang="en-US" sz="1400"/>
          </a:p>
          <a:p>
            <a:r>
              <a:rPr lang="en-US" sz="1400"/>
              <a:t> 1)   2.414 us    |                    native_apic_mem_write();</a:t>
            </a:r>
            <a:endParaRPr lang="en-US" sz="1400"/>
          </a:p>
          <a:p>
            <a:r>
              <a:rPr lang="en-US" sz="1400"/>
              <a:t> 1)   6.420 us    |                  }</a:t>
            </a:r>
            <a:endParaRPr lang="en-US" sz="1400"/>
          </a:p>
          <a:p>
            <a:r>
              <a:rPr lang="en-US" sz="1400"/>
              <a:t> 1)               |                  irq_enter() {</a:t>
            </a:r>
            <a:endParaRPr lang="en-US" sz="1400"/>
          </a:p>
          <a:p>
            <a:r>
              <a:rPr lang="en-US" sz="1400"/>
              <a:t> 1)   1.913 us    |                    rcu_irq_enter();</a:t>
            </a:r>
            <a:endParaRPr lang="en-US" sz="1400"/>
          </a:p>
          <a:p>
            <a:r>
              <a:rPr lang="en-US" sz="1400"/>
              <a:t> 1)   1.773 us    |                    idle_cpu();</a:t>
            </a:r>
            <a:endParaRPr lang="en-US" sz="1400"/>
          </a:p>
          <a:p>
            <a:r>
              <a:rPr lang="en-US" sz="1400"/>
              <a:t> 1)   1.843 us    |                    add_preempt_count();</a:t>
            </a:r>
            <a:endParaRPr lang="en-US" sz="14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Script to reset TPM</a:t>
            </a:r>
            <a:endParaRPr lang="x-none" altLang="en-US"/>
          </a:p>
        </p:txBody>
      </p:sp>
      <p:sp>
        <p:nvSpPr>
          <p:cNvPr id="3" name="Content Placeholder 2"/>
          <p:cNvSpPr>
            <a:spLocks noGrp="1"/>
          </p:cNvSpPr>
          <p:nvPr>
            <p:ph idx="1"/>
          </p:nvPr>
        </p:nvSpPr>
        <p:spPr>
          <a:xfrm>
            <a:off x="838200" y="1826895"/>
            <a:ext cx="7960360" cy="629285"/>
          </a:xfrm>
        </p:spPr>
        <p:txBody>
          <a:bodyPr/>
          <a:p>
            <a:r>
              <a:rPr lang="en-US"/>
              <a:t>The script need to run under "recovery mode".</a:t>
            </a:r>
            <a:endParaRPr lang="en-US"/>
          </a:p>
          <a:p>
            <a:endParaRPr lang="en-US"/>
          </a:p>
        </p:txBody>
      </p:sp>
      <p:sp>
        <p:nvSpPr>
          <p:cNvPr id="4" name="Text Box 3"/>
          <p:cNvSpPr txBox="1"/>
          <p:nvPr/>
        </p:nvSpPr>
        <p:spPr>
          <a:xfrm>
            <a:off x="1166495" y="2572385"/>
            <a:ext cx="2540000" cy="3383280"/>
          </a:xfrm>
          <a:prstGeom prst="rect">
            <a:avLst/>
          </a:prstGeom>
          <a:noFill/>
        </p:spPr>
        <p:txBody>
          <a:bodyPr wrap="square" rtlCol="0" anchor="t">
            <a:spAutoFit/>
          </a:bodyPr>
          <a:p>
            <a:r>
              <a:rPr lang="en-US"/>
              <a:t>#!/bin/sh</a:t>
            </a:r>
            <a:endParaRPr lang="en-US"/>
          </a:p>
          <a:p>
            <a:r>
              <a:rPr lang="en-US"/>
              <a:t>#</a:t>
            </a:r>
            <a:endParaRPr lang="en-US"/>
          </a:p>
          <a:p>
            <a:r>
              <a:rPr lang="en-US"/>
              <a:t>stop tcsd</a:t>
            </a:r>
            <a:endParaRPr lang="en-US"/>
          </a:p>
          <a:p>
            <a:r>
              <a:rPr lang="en-US"/>
              <a:t>tpmc ppon</a:t>
            </a:r>
            <a:endParaRPr lang="en-US"/>
          </a:p>
          <a:p>
            <a:r>
              <a:rPr lang="en-US"/>
              <a:t>tpmc clear</a:t>
            </a:r>
            <a:endParaRPr lang="en-US"/>
          </a:p>
          <a:p>
            <a:r>
              <a:rPr lang="en-US"/>
              <a:t>tpmc enable</a:t>
            </a:r>
            <a:endParaRPr lang="en-US"/>
          </a:p>
          <a:p>
            <a:r>
              <a:rPr lang="en-US"/>
              <a:t>tpmc activate</a:t>
            </a:r>
            <a:endParaRPr lang="en-US"/>
          </a:p>
          <a:p>
            <a:r>
              <a:rPr lang="en-US"/>
              <a:t>tpmc write 0x1007 2 0 1 0 1 0 0 0 0 0x4f</a:t>
            </a:r>
            <a:endParaRPr lang="en-US"/>
          </a:p>
          <a:p>
            <a:r>
              <a:rPr lang="en-US"/>
              <a:t>tpmc write 0x1008 2 4c 57 52 47 1 0 1 0 0 0 0 0x55</a:t>
            </a: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6395"/>
            <a:ext cx="10515600" cy="635635"/>
          </a:xfrm>
        </p:spPr>
        <p:txBody>
          <a:bodyPr>
            <a:normAutofit fontScale="90000"/>
          </a:bodyPr>
          <a:p>
            <a:r>
              <a:rPr lang="x-none" altLang="en-US"/>
              <a:t>How to use Crouton to run Ubuntu inside Chromium OS</a:t>
            </a:r>
            <a:endParaRPr lang="x-none" altLang="en-US"/>
          </a:p>
        </p:txBody>
      </p:sp>
      <p:sp>
        <p:nvSpPr>
          <p:cNvPr id="3" name="Content Placeholder 2"/>
          <p:cNvSpPr>
            <a:spLocks noGrp="1"/>
          </p:cNvSpPr>
          <p:nvPr>
            <p:ph idx="1"/>
          </p:nvPr>
        </p:nvSpPr>
        <p:spPr>
          <a:xfrm>
            <a:off x="839470" y="1370330"/>
            <a:ext cx="5544185" cy="5262245"/>
          </a:xfrm>
        </p:spPr>
        <p:txBody>
          <a:bodyPr>
            <a:normAutofit fontScale="55000"/>
          </a:bodyPr>
          <a:p>
            <a:r>
              <a:rPr lang="en-US"/>
              <a:t>Step 1. Enabling Developer Mode</a:t>
            </a:r>
            <a:endParaRPr lang="en-US"/>
          </a:p>
          <a:p>
            <a:r>
              <a:rPr lang="en-US"/>
              <a:t>Step 2. Installing Crouton</a:t>
            </a:r>
            <a:endParaRPr lang="en-US"/>
          </a:p>
          <a:p>
            <a:pPr lvl="1"/>
            <a:r>
              <a:rPr lang="en-US"/>
              <a:t>Step 2.1 Download the latest release of Crouton to your Chromebook: http://goo.gl/fd3zc</a:t>
            </a:r>
            <a:endParaRPr lang="en-US"/>
          </a:p>
          <a:p>
            <a:pPr lvl="1"/>
            <a:r>
              <a:rPr lang="en-US"/>
              <a:t>Step 2.2 Install Crouton with the Xfce desktop</a:t>
            </a:r>
            <a:endParaRPr lang="en-US"/>
          </a:p>
          <a:p>
            <a:pPr lvl="0"/>
            <a:r>
              <a:rPr lang="en-US"/>
              <a:t>Step 3. Run Ubuntu - sudo startxfce4</a:t>
            </a:r>
            <a:endParaRPr lang="en-US"/>
          </a:p>
          <a:p>
            <a:pPr lvl="0"/>
            <a:r>
              <a:rPr lang="en-US"/>
              <a:t>Step 4. OS switch</a:t>
            </a:r>
            <a:endParaRPr lang="en-US"/>
          </a:p>
          <a:p>
            <a:pPr lvl="1"/>
            <a:r>
              <a:rPr lang="en-US"/>
              <a:t>Chrome OS -&gt; Ubuntu : Alt+Ctrl+Shift+Back</a:t>
            </a:r>
            <a:endParaRPr lang="en-US"/>
          </a:p>
          <a:p>
            <a:pPr lvl="1"/>
            <a:r>
              <a:rPr lang="en-US"/>
              <a:t>Ubuntu -&gt; Chrome OS : lt+Ctrl+Shift+Forward</a:t>
            </a:r>
            <a:endParaRPr lang="en-US"/>
          </a:p>
          <a:p>
            <a:pPr lvl="0"/>
            <a:r>
              <a:rPr lang="en-US"/>
              <a:t>Advanced installation:</a:t>
            </a:r>
            <a:endParaRPr lang="en-US"/>
          </a:p>
          <a:p>
            <a:pPr lvl="1"/>
            <a:r>
              <a:rPr lang="en-US"/>
              <a:t>sudo -i</a:t>
            </a:r>
            <a:endParaRPr lang="en-US"/>
          </a:p>
          <a:p>
            <a:pPr lvl="1"/>
            <a:r>
              <a:rPr lang="en-US"/>
              <a:t>cd /home/user/{uuid}/Download</a:t>
            </a:r>
            <a:endParaRPr lang="en-US"/>
          </a:p>
          <a:p>
            <a:pPr lvl="1"/>
            <a:r>
              <a:rPr lang="en-US"/>
              <a:t>List available target: sh ./crouton -t list</a:t>
            </a:r>
            <a:endParaRPr lang="en-US"/>
          </a:p>
          <a:p>
            <a:pPr lvl="1"/>
            <a:r>
              <a:rPr lang="en-US"/>
              <a:t>List available release: sh ./crouton -r list</a:t>
            </a:r>
            <a:endParaRPr lang="en-US"/>
          </a:p>
          <a:p>
            <a:pPr lvl="1"/>
            <a:r>
              <a:rPr lang="en-US"/>
              <a:t>Install Ubuntu 14.04 w/ Unity: sh ./crouton -t unity-desktop -r trusty</a:t>
            </a:r>
            <a:endParaRPr lang="en-US"/>
          </a:p>
          <a:p>
            <a:pPr lvl="1"/>
            <a:r>
              <a:rPr lang="en-US"/>
              <a:t>Install Xfce w/ applications: sh ./crouton -t xfce-desktop</a:t>
            </a:r>
            <a:endParaRPr lang="en-US"/>
          </a:p>
          <a:p>
            <a:pPr lvl="1"/>
            <a:r>
              <a:rPr lang="en-US"/>
              <a:t>Install LXDE w/ applications: sh ./crouton -t lxde-desktop</a:t>
            </a:r>
            <a:endParaRPr lang="en-US"/>
          </a:p>
          <a:p>
            <a:pPr lvl="1"/>
            <a:r>
              <a:rPr lang="en-US"/>
              <a:t>Install GNOME w/ applications: sh  ./crouton -t gnome-desktop</a:t>
            </a:r>
            <a:endParaRPr lang="en-US"/>
          </a:p>
          <a:p>
            <a:pPr lvl="1"/>
            <a:r>
              <a:rPr lang="en-US"/>
              <a:t>Install KDE w/ applications: sh  ./crouton -t kde-desktop</a:t>
            </a:r>
            <a:endParaRPr lang="en-US"/>
          </a:p>
        </p:txBody>
      </p:sp>
      <p:pic>
        <p:nvPicPr>
          <p:cNvPr id="4" name="Picture 3"/>
          <p:cNvPicPr>
            <a:picLocks noChangeAspect="1"/>
          </p:cNvPicPr>
          <p:nvPr/>
        </p:nvPicPr>
        <p:blipFill>
          <a:blip r:embed="rId1"/>
          <a:stretch>
            <a:fillRect/>
          </a:stretch>
        </p:blipFill>
        <p:spPr>
          <a:xfrm>
            <a:off x="6176010" y="690880"/>
            <a:ext cx="2528570" cy="1467485"/>
          </a:xfrm>
          <a:prstGeom prst="rect">
            <a:avLst/>
          </a:prstGeom>
        </p:spPr>
      </p:pic>
      <p:pic>
        <p:nvPicPr>
          <p:cNvPr id="5" name="Picture 4"/>
          <p:cNvPicPr>
            <a:picLocks noChangeAspect="1"/>
          </p:cNvPicPr>
          <p:nvPr/>
        </p:nvPicPr>
        <p:blipFill>
          <a:blip r:embed="rId2"/>
          <a:stretch>
            <a:fillRect/>
          </a:stretch>
        </p:blipFill>
        <p:spPr>
          <a:xfrm>
            <a:off x="7933690" y="2216150"/>
            <a:ext cx="3998595" cy="360997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50825"/>
            <a:ext cx="10515600" cy="615950"/>
          </a:xfrm>
        </p:spPr>
        <p:txBody>
          <a:bodyPr>
            <a:normAutofit fontScale="90000"/>
          </a:bodyPr>
          <a:p>
            <a:r>
              <a:rPr lang="en-US" altLang="zh-CN"/>
              <a:t>Crostini</a:t>
            </a:r>
            <a:endParaRPr lang="en-US" altLang="zh-CN"/>
          </a:p>
        </p:txBody>
      </p:sp>
      <p:sp>
        <p:nvSpPr>
          <p:cNvPr id="3" name="内容占位符 2"/>
          <p:cNvSpPr>
            <a:spLocks noGrp="1"/>
          </p:cNvSpPr>
          <p:nvPr>
            <p:ph idx="1"/>
          </p:nvPr>
        </p:nvSpPr>
        <p:spPr>
          <a:xfrm>
            <a:off x="838200" y="1124585"/>
            <a:ext cx="10515600" cy="5424805"/>
          </a:xfrm>
        </p:spPr>
        <p:txBody>
          <a:bodyPr>
            <a:normAutofit/>
          </a:bodyPr>
          <a:p>
            <a:r>
              <a:rPr lang="en-US" altLang="zh-CN"/>
              <a:t>Crostini should supplant Crouton that you can run Android and Linux applications side-by-side with the familiar web browser environment of Chromium OS.</a:t>
            </a:r>
            <a:endParaRPr lang="en-US" altLang="zh-CN"/>
          </a:p>
          <a:p>
            <a:r>
              <a:rPr lang="en-US" altLang="zh-CN"/>
              <a:t>Enable VT-x configuration in firmware</a:t>
            </a:r>
            <a:endParaRPr lang="en-US" altLang="zh-CN"/>
          </a:p>
          <a:p>
            <a:r>
              <a:rPr lang="en-US" altLang="zh-CN"/>
              <a:t>Enabling Crostini is simple, switch to the developers channel, then go into settings, scroll down to Linux (Beta), and enable it that causes a download of the Crostini/Linux support, and away you go.</a:t>
            </a:r>
            <a:endParaRPr lang="en-US" altLang="zh-CN"/>
          </a:p>
          <a:p>
            <a:r>
              <a:rPr lang="en-US" altLang="zh-CN"/>
              <a:t>For news about Crostini:  https://www.reddit.com/r/Crostini/</a:t>
            </a:r>
            <a:endParaRPr lang="en-US" altLang="zh-CN"/>
          </a:p>
          <a:p>
            <a:r>
              <a:rPr lang="en-US" altLang="zh-CN"/>
              <a:t>Crostini Wiki:  https://old.reddit.com/r/Crostini/wiki/index</a:t>
            </a:r>
            <a:endParaRPr lang="en-US" altLang="zh-CN"/>
          </a:p>
          <a:p>
            <a:endParaRPr lang="en-US" altLang="zh-CN"/>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14325"/>
            <a:ext cx="10515600" cy="601980"/>
          </a:xfrm>
        </p:spPr>
        <p:txBody>
          <a:bodyPr>
            <a:normAutofit fontScale="90000"/>
          </a:bodyPr>
          <a:p>
            <a:r>
              <a:rPr lang="zh-CN" altLang="en-US"/>
              <a:t>Running Custom Containers Under Chrom</a:t>
            </a:r>
            <a:r>
              <a:rPr lang="en-US" altLang="zh-CN"/>
              <a:t>ium</a:t>
            </a:r>
            <a:r>
              <a:rPr lang="zh-CN" altLang="en-US"/>
              <a:t> OS</a:t>
            </a:r>
            <a:endParaRPr lang="zh-CN" altLang="en-US"/>
          </a:p>
        </p:txBody>
      </p:sp>
      <p:sp>
        <p:nvSpPr>
          <p:cNvPr id="3" name="内容占位符 2"/>
          <p:cNvSpPr>
            <a:spLocks noGrp="1"/>
          </p:cNvSpPr>
          <p:nvPr>
            <p:ph idx="1"/>
          </p:nvPr>
        </p:nvSpPr>
        <p:spPr>
          <a:xfrm>
            <a:off x="838200" y="1180465"/>
            <a:ext cx="10515600" cy="5430520"/>
          </a:xfrm>
        </p:spPr>
        <p:txBody>
          <a:bodyPr/>
          <a:p>
            <a:pPr lvl="0"/>
            <a:r>
              <a:rPr lang="en-US" altLang="zh-CN"/>
              <a:t>Reference</a:t>
            </a:r>
            <a:endParaRPr lang="en-US" altLang="zh-CN"/>
          </a:p>
          <a:p>
            <a:pPr lvl="1"/>
            <a:r>
              <a:rPr lang="en-US" altLang="zh-CN"/>
              <a:t>https://chromium.googlesource.com/chromiumos/docs/+/master/containers_and_vms.md#Quickstart</a:t>
            </a:r>
            <a:endParaRPr lang="en-US" altLang="zh-CN"/>
          </a:p>
          <a:p>
            <a:r>
              <a:rPr lang="en-US" altLang="zh-CN"/>
              <a:t>Natively Running Windows 7 on Acer C7 Chromebook</a:t>
            </a:r>
            <a:endParaRPr lang="en-US" altLang="zh-CN"/>
          </a:p>
          <a:p>
            <a:pPr lvl="1"/>
            <a:r>
              <a:rPr lang="en-US" altLang="zh-CN"/>
              <a:t>https://www.youtube.com/watch?v=m5crPfEAhvs&amp;t=38s</a:t>
            </a:r>
            <a:endParaRPr lang="en-US" altLang="zh-C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7161"/>
            <a:ext cx="10515600" cy="681250"/>
          </a:xfrm>
        </p:spPr>
        <p:txBody>
          <a:bodyPr>
            <a:normAutofit fontScale="90000"/>
          </a:bodyPr>
          <a:lstStyle/>
          <a:p>
            <a:r>
              <a:rPr lang="en-US" dirty="0" smtClean="0"/>
              <a:t>Establish </a:t>
            </a:r>
            <a:r>
              <a:rPr lang="x-none" altLang="en-US" dirty="0" smtClean="0"/>
              <a:t>P</a:t>
            </a:r>
            <a:r>
              <a:rPr lang="en-US" dirty="0" smtClean="0"/>
              <a:t>rivate </a:t>
            </a:r>
            <a:r>
              <a:rPr lang="x-none" altLang="en-US" dirty="0" smtClean="0"/>
              <a:t>O</a:t>
            </a:r>
            <a:r>
              <a:rPr lang="en-US" dirty="0" smtClean="0"/>
              <a:t>verlay</a:t>
            </a:r>
            <a:endParaRPr lang="en-US" dirty="0"/>
          </a:p>
        </p:txBody>
      </p:sp>
      <p:sp>
        <p:nvSpPr>
          <p:cNvPr id="3" name="Content Placeholder 2"/>
          <p:cNvSpPr>
            <a:spLocks noGrp="1"/>
          </p:cNvSpPr>
          <p:nvPr>
            <p:ph idx="1"/>
          </p:nvPr>
        </p:nvSpPr>
        <p:spPr>
          <a:xfrm>
            <a:off x="838200" y="1102936"/>
            <a:ext cx="10515600" cy="5640764"/>
          </a:xfrm>
        </p:spPr>
        <p:txBody>
          <a:bodyPr>
            <a:normAutofit fontScale="60000"/>
          </a:bodyPr>
          <a:lstStyle/>
          <a:p>
            <a:pPr fontAlgn="auto">
              <a:lnSpc>
                <a:spcPct val="150000"/>
              </a:lnSpc>
            </a:pPr>
            <a:r>
              <a:rPr lang="en-US" altLang="en-US" dirty="0" err="1">
                <a:solidFill>
                  <a:srgbClr val="333333"/>
                </a:solidFill>
                <a:ea typeface="-apple-system"/>
              </a:rPr>
              <a:t>假设在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/us</a:t>
            </a:r>
            <a:r>
              <a:rPr lang="x-none" altLang="en-US" dirty="0">
                <a:solidFill>
                  <a:srgbClr val="C7254E"/>
                </a:solidFill>
                <a:latin typeface="Arial Unicode MS" panose="020B0604020202020204" pitchFamily="34" charset="-128"/>
                <a:ea typeface="Source Code Pro"/>
              </a:rPr>
              <a:t>r</a:t>
            </a:r>
            <a:r>
              <a:rPr lang="en-US" altLang="en-US" dirty="0">
                <a:solidFill>
                  <a:srgbClr val="C7254E"/>
                </a:solidFill>
                <a:latin typeface="Arial Unicode MS" panose="020B0604020202020204" pitchFamily="34" charset="-128"/>
                <a:ea typeface="Source Code Pro"/>
              </a:rPr>
              <a:t>/local</a:t>
            </a:r>
            <a:r>
              <a:rPr lang="en-US" altLang="en-US" dirty="0">
                <a:solidFill>
                  <a:srgbClr val="333333"/>
                </a:solidFill>
                <a:ea typeface="-apple-system"/>
              </a:rPr>
              <a:t> </a:t>
            </a:r>
            <a:r>
              <a:rPr lang="en-US" altLang="en-US" dirty="0" err="1">
                <a:solidFill>
                  <a:srgbClr val="333333"/>
                </a:solidFill>
                <a:ea typeface="-apple-system"/>
              </a:rPr>
              <a:t>目录中创建自己的</a:t>
            </a:r>
            <a:r>
              <a:rPr lang="en-US" altLang="en-US" dirty="0">
                <a:solidFill>
                  <a:srgbClr val="333333"/>
                </a:solidFill>
                <a:ea typeface="-apple-system"/>
              </a:rPr>
              <a:t> </a:t>
            </a:r>
            <a:r>
              <a:rPr lang="en-US" altLang="en-US" dirty="0" err="1">
                <a:solidFill>
                  <a:srgbClr val="333333"/>
                </a:solidFill>
                <a:ea typeface="-apple-system"/>
              </a:rPr>
              <a:t>Overlay，约定俗成的方式是</a:t>
            </a:r>
            <a:r>
              <a:rPr lang="en-US" altLang="en-US" dirty="0">
                <a:solidFill>
                  <a:srgbClr val="333333"/>
                </a:solidFill>
                <a:ea typeface="-apple-system"/>
              </a:rPr>
              <a:t>：</a:t>
            </a:r>
            <a:r>
              <a:rPr lang="en-US" altLang="en-US" dirty="0"/>
              <a:t> </a:t>
            </a:r>
            <a:r>
              <a:rPr lang="en-US" altLang="en-US" dirty="0" err="1" smtClean="0"/>
              <a:t>mkdir</a:t>
            </a:r>
            <a:r>
              <a:rPr lang="en-US" altLang="en-US" dirty="0" smtClean="0"/>
              <a:t> –p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需要将</a:t>
            </a:r>
            <a:r>
              <a:rPr lang="en-US" altLang="en-US" dirty="0">
                <a:solidFill>
                  <a:srgbClr val="333333"/>
                </a:solidFill>
                <a:ea typeface="-apple-system"/>
              </a:rPr>
              <a:t> Overlay </a:t>
            </a:r>
            <a:r>
              <a:rPr lang="en-US" altLang="en-US" dirty="0" err="1">
                <a:solidFill>
                  <a:srgbClr val="333333"/>
                </a:solidFill>
                <a:ea typeface="-apple-system"/>
              </a:rPr>
              <a:t>路径告知</a:t>
            </a:r>
            <a:r>
              <a:rPr lang="en-US" altLang="en-US" dirty="0">
                <a:solidFill>
                  <a:srgbClr val="333333"/>
                </a:solidFill>
                <a:ea typeface="-apple-system"/>
              </a:rPr>
              <a:t> Portage </a:t>
            </a:r>
            <a:r>
              <a:rPr lang="en-US" altLang="en-US" dirty="0" err="1">
                <a:solidFill>
                  <a:srgbClr val="333333"/>
                </a:solidFill>
                <a:ea typeface="-apple-system"/>
              </a:rPr>
              <a:t>管理系统，即在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etc</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make.conf</a:t>
            </a:r>
            <a:r>
              <a:rPr lang="en-US" altLang="en-US" dirty="0">
                <a:solidFill>
                  <a:srgbClr val="333333"/>
                </a:solidFill>
                <a:ea typeface="-apple-system"/>
              </a:rPr>
              <a:t> </a:t>
            </a:r>
            <a:r>
              <a:rPr lang="en-US" altLang="en-US" dirty="0" err="1">
                <a:solidFill>
                  <a:srgbClr val="333333"/>
                </a:solidFill>
                <a:ea typeface="-apple-system"/>
              </a:rPr>
              <a:t>文件中添加以下代码</a:t>
            </a:r>
            <a:r>
              <a:rPr lang="en-US" altLang="en-US" dirty="0">
                <a:solidFill>
                  <a:srgbClr val="333333"/>
                </a:solidFill>
                <a:ea typeface="-apple-system"/>
              </a:rPr>
              <a:t>：</a:t>
            </a:r>
            <a:r>
              <a:rPr lang="en-US" altLang="en-US" dirty="0"/>
              <a:t> </a:t>
            </a:r>
            <a:r>
              <a:rPr lang="en-US" altLang="en-US" dirty="0" smtClean="0"/>
              <a:t>PORTDIR_OVERLAY =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为了让我们的</a:t>
            </a:r>
            <a:r>
              <a:rPr lang="en-US" altLang="en-US" dirty="0">
                <a:solidFill>
                  <a:srgbClr val="333333"/>
                </a:solidFill>
                <a:ea typeface="-apple-system"/>
              </a:rPr>
              <a:t> Overlay </a:t>
            </a:r>
            <a:r>
              <a:rPr lang="en-US" altLang="en-US" dirty="0" err="1">
                <a:solidFill>
                  <a:srgbClr val="333333"/>
                </a:solidFill>
                <a:ea typeface="-apple-system"/>
              </a:rPr>
              <a:t>能够被</a:t>
            </a:r>
            <a:r>
              <a:rPr lang="en-US" altLang="en-US" dirty="0">
                <a:solidFill>
                  <a:srgbClr val="333333"/>
                </a:solidFill>
                <a:ea typeface="-apple-system"/>
              </a:rPr>
              <a:t> Portage </a:t>
            </a:r>
            <a:r>
              <a:rPr lang="en-US" altLang="en-US" dirty="0" err="1">
                <a:solidFill>
                  <a:srgbClr val="333333"/>
                </a:solidFill>
                <a:ea typeface="-apple-system"/>
              </a:rPr>
              <a:t>管理系统所接受，需要在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metadata</a:t>
            </a:r>
            <a:r>
              <a:rPr lang="en-US" altLang="en-US" dirty="0">
                <a:solidFill>
                  <a:srgbClr val="333333"/>
                </a:solidFill>
                <a:ea typeface="-apple-system"/>
              </a:rPr>
              <a:t> </a:t>
            </a:r>
            <a:r>
              <a:rPr lang="en-US" altLang="en-US" dirty="0" err="1">
                <a:solidFill>
                  <a:srgbClr val="333333"/>
                </a:solidFill>
                <a:ea typeface="-apple-system"/>
              </a:rPr>
              <a:t>子目录，并在该目录内添加内容为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masters = </a:t>
            </a:r>
            <a:r>
              <a:rPr lang="en-US" altLang="en-US" dirty="0" err="1">
                <a:solidFill>
                  <a:srgbClr val="C7254E"/>
                </a:solidFill>
                <a:latin typeface="Arial Unicode MS" panose="020B0604020202020204" pitchFamily="34" charset="-128"/>
                <a:ea typeface="Source Code Pro"/>
              </a:rPr>
              <a:t>gentoo</a:t>
            </a:r>
            <a:r>
              <a:rPr lang="en-US" altLang="en-US" dirty="0">
                <a:solidFill>
                  <a:srgbClr val="333333"/>
                </a:solidFill>
                <a:ea typeface="-apple-system"/>
              </a:rPr>
              <a:t> 的 </a:t>
            </a:r>
            <a:r>
              <a:rPr lang="en-US" altLang="en-US" dirty="0" err="1">
                <a:solidFill>
                  <a:srgbClr val="C7254E"/>
                </a:solidFill>
                <a:latin typeface="Arial Unicode MS" panose="020B0604020202020204" pitchFamily="34" charset="-128"/>
                <a:ea typeface="Source Code Pro"/>
              </a:rPr>
              <a:t>layout.conf</a:t>
            </a:r>
            <a:r>
              <a:rPr lang="en-US" altLang="en-US" dirty="0">
                <a:solidFill>
                  <a:srgbClr val="333333"/>
                </a:solidFill>
                <a:ea typeface="-apple-system"/>
              </a:rPr>
              <a:t> </a:t>
            </a:r>
            <a:r>
              <a:rPr lang="en-US" altLang="en-US" dirty="0" err="1">
                <a:solidFill>
                  <a:srgbClr val="333333"/>
                </a:solidFill>
                <a:ea typeface="-apple-system"/>
              </a:rPr>
              <a:t>文件</a:t>
            </a:r>
            <a:r>
              <a:rPr lang="en-US" altLang="en-US" dirty="0">
                <a:solidFill>
                  <a:srgbClr val="333333"/>
                </a:solidFill>
                <a:ea typeface="-apple-system"/>
              </a:rPr>
              <a:t>[1]，即：</a:t>
            </a:r>
            <a:r>
              <a:rPr lang="en-US" altLang="en-US" dirty="0"/>
              <a:t> </a:t>
            </a:r>
            <a:endParaRPr lang="en-US" altLang="en-US" dirty="0" smtClean="0"/>
          </a:p>
          <a:p>
            <a:pPr lvl="1" fontAlgn="auto">
              <a:lnSpc>
                <a:spcPct val="150000"/>
              </a:lnSpc>
            </a:pPr>
            <a:r>
              <a:rPr lang="en-US" altLang="en-US" dirty="0" err="1"/>
              <a:t>m</a:t>
            </a:r>
            <a:r>
              <a:rPr lang="en-US" altLang="en-US" dirty="0" err="1" smtClean="0"/>
              <a:t>kdir</a:t>
            </a:r>
            <a:r>
              <a:rPr lang="en-US" altLang="en-US" dirty="0" smtClean="0"/>
              <a:t> /</a:t>
            </a:r>
            <a:r>
              <a:rPr lang="en-US" altLang="en-US" dirty="0" err="1" smtClean="0"/>
              <a:t>usr</a:t>
            </a:r>
            <a:r>
              <a:rPr lang="en-US" altLang="en-US" dirty="0" smtClean="0"/>
              <a:t>/local/portage/metadata</a:t>
            </a:r>
            <a:endParaRPr lang="en-US" altLang="en-US" dirty="0" smtClean="0"/>
          </a:p>
          <a:p>
            <a:pPr lvl="1" fontAlgn="auto">
              <a:lnSpc>
                <a:spcPct val="150000"/>
              </a:lnSpc>
            </a:pPr>
            <a:r>
              <a:rPr lang="en-US" altLang="en-US" dirty="0" smtClean="0"/>
              <a:t>echo “masters = </a:t>
            </a:r>
            <a:r>
              <a:rPr lang="en-US" altLang="en-US" dirty="0" err="1" smtClean="0"/>
              <a:t>gentoo</a:t>
            </a:r>
            <a:r>
              <a:rPr lang="en-US" altLang="en-US" dirty="0" smtClean="0"/>
              <a:t>” &gt; /</a:t>
            </a:r>
            <a:r>
              <a:rPr lang="en-US" altLang="en-US" dirty="0" err="1" smtClean="0"/>
              <a:t>usr</a:t>
            </a:r>
            <a:r>
              <a:rPr lang="en-US" altLang="en-US" dirty="0" smtClean="0"/>
              <a:t>/local/portage/metadata/</a:t>
            </a:r>
            <a:r>
              <a:rPr lang="en-US" altLang="en-US" dirty="0" err="1" smtClean="0"/>
              <a:t>layout.conf</a:t>
            </a:r>
            <a:endParaRPr lang="en-US" altLang="en-US" dirty="0" smtClean="0"/>
          </a:p>
          <a:p>
            <a:pPr fontAlgn="auto">
              <a:lnSpc>
                <a:spcPct val="150000"/>
              </a:lnSpc>
            </a:pPr>
            <a:r>
              <a:rPr lang="en-US" altLang="en-US" dirty="0" err="1">
                <a:solidFill>
                  <a:srgbClr val="333333"/>
                </a:solidFill>
                <a:ea typeface="-apple-system"/>
              </a:rPr>
              <a:t>最后，还需要在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profiles</a:t>
            </a:r>
            <a:r>
              <a:rPr lang="en-US" altLang="en-US" dirty="0">
                <a:solidFill>
                  <a:srgbClr val="333333"/>
                </a:solidFill>
                <a:ea typeface="-apple-system"/>
              </a:rPr>
              <a:t> </a:t>
            </a:r>
            <a:r>
              <a:rPr lang="en-US" altLang="en-US" dirty="0" err="1">
                <a:solidFill>
                  <a:srgbClr val="333333"/>
                </a:solidFill>
                <a:ea typeface="-apple-system"/>
              </a:rPr>
              <a:t>子目录，并在该目录内添加</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repo_name</a:t>
            </a:r>
            <a:r>
              <a:rPr lang="en-US" altLang="en-US" dirty="0">
                <a:solidFill>
                  <a:srgbClr val="333333"/>
                </a:solidFill>
                <a:ea typeface="-apple-system"/>
              </a:rPr>
              <a:t> </a:t>
            </a:r>
            <a:r>
              <a:rPr lang="en-US" altLang="en-US" dirty="0" err="1">
                <a:solidFill>
                  <a:srgbClr val="333333"/>
                </a:solidFill>
                <a:ea typeface="-apple-system"/>
              </a:rPr>
              <a:t>文件。我们可以在这份文件中设置</a:t>
            </a:r>
            <a:r>
              <a:rPr lang="en-US" altLang="en-US" dirty="0">
                <a:solidFill>
                  <a:srgbClr val="333333"/>
                </a:solidFill>
                <a:ea typeface="-apple-system"/>
              </a:rPr>
              <a:t> Overlay </a:t>
            </a:r>
            <a:r>
              <a:rPr lang="en-US" altLang="en-US" dirty="0" err="1">
                <a:solidFill>
                  <a:srgbClr val="333333"/>
                </a:solidFill>
                <a:ea typeface="-apple-system"/>
              </a:rPr>
              <a:t>名称，只需将</a:t>
            </a:r>
            <a:r>
              <a:rPr lang="en-US" altLang="en-US" dirty="0">
                <a:solidFill>
                  <a:srgbClr val="333333"/>
                </a:solidFill>
                <a:ea typeface="-apple-system"/>
              </a:rPr>
              <a:t> Overlay </a:t>
            </a:r>
            <a:r>
              <a:rPr lang="en-US" altLang="en-US" dirty="0" err="1">
                <a:solidFill>
                  <a:srgbClr val="333333"/>
                </a:solidFill>
                <a:ea typeface="-apple-system"/>
              </a:rPr>
              <a:t>名称写入该文件即可。例如，我将我的</a:t>
            </a:r>
            <a:r>
              <a:rPr lang="en-US" altLang="en-US" dirty="0">
                <a:solidFill>
                  <a:srgbClr val="333333"/>
                </a:solidFill>
                <a:ea typeface="-apple-system"/>
              </a:rPr>
              <a:t> Overlay </a:t>
            </a:r>
            <a:r>
              <a:rPr lang="en-US" altLang="en-US" dirty="0" err="1">
                <a:solidFill>
                  <a:srgbClr val="333333"/>
                </a:solidFill>
                <a:ea typeface="-apple-system"/>
              </a:rPr>
              <a:t>命名为</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garfileo</a:t>
            </a:r>
            <a:r>
              <a:rPr lang="en-US" altLang="en-US" dirty="0">
                <a:solidFill>
                  <a:srgbClr val="333333"/>
                </a:solidFill>
                <a:ea typeface="-apple-system"/>
              </a:rPr>
              <a:t>：</a:t>
            </a:r>
            <a:r>
              <a:rPr lang="en-US" altLang="en-US" dirty="0"/>
              <a:t> </a:t>
            </a:r>
            <a:endParaRPr lang="en-US" altLang="en-US" dirty="0" smtClean="0"/>
          </a:p>
          <a:p>
            <a:pPr lvl="1" fontAlgn="auto">
              <a:lnSpc>
                <a:spcPct val="150000"/>
              </a:lnSpc>
            </a:pPr>
            <a:r>
              <a:rPr lang="en-US" altLang="en-US" dirty="0" smtClean="0"/>
              <a:t>echo “</a:t>
            </a:r>
            <a:r>
              <a:rPr lang="en-US" altLang="en-US" dirty="0" err="1" smtClean="0"/>
              <a:t>garfileo</a:t>
            </a:r>
            <a:r>
              <a:rPr lang="en-US" altLang="en-US" dirty="0" smtClean="0"/>
              <a:t>” &gt; /</a:t>
            </a:r>
            <a:r>
              <a:rPr lang="en-US" altLang="en-US" dirty="0" err="1" smtClean="0"/>
              <a:t>usr</a:t>
            </a:r>
            <a:r>
              <a:rPr lang="en-US" altLang="en-US" dirty="0" smtClean="0"/>
              <a:t>/local/portage/profiles/</a:t>
            </a:r>
            <a:r>
              <a:rPr lang="en-US" altLang="en-US" dirty="0" err="1" smtClean="0"/>
              <a:t>repo_name</a:t>
            </a:r>
            <a:endParaRPr lang="en-US" altLang="en-US" dirty="0"/>
          </a:p>
          <a:p>
            <a:endParaRPr lang="en-US" altLang="en-US" dirty="0" smtClean="0"/>
          </a:p>
          <a:p>
            <a:pPr lvl="1"/>
            <a:endParaRPr lang="en-US" altLang="en-US" dirty="0"/>
          </a:p>
          <a:p>
            <a:endParaRPr lang="en-US" altLang="en-US" dirty="0" smtClean="0"/>
          </a:p>
          <a:p>
            <a:endParaRPr lang="en-US" altLang="en-US" dirty="0"/>
          </a:p>
          <a:p>
            <a:endParaRPr lang="en-US" altLang="en-US" dirty="0" smtClean="0"/>
          </a:p>
          <a:p>
            <a:endParaRPr lang="en-US"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825"/>
            <a:ext cx="10515600" cy="660400"/>
          </a:xfrm>
        </p:spPr>
        <p:txBody>
          <a:bodyPr>
            <a:normAutofit fontScale="90000"/>
          </a:bodyPr>
          <a:p>
            <a:r>
              <a:rPr lang="en-US"/>
              <a:t>Ebuild syntax used in overlays</a:t>
            </a:r>
            <a:endParaRPr lang="en-US"/>
          </a:p>
        </p:txBody>
      </p:sp>
      <p:sp>
        <p:nvSpPr>
          <p:cNvPr id="3" name="Content Placeholder 2"/>
          <p:cNvSpPr>
            <a:spLocks noGrp="1"/>
          </p:cNvSpPr>
          <p:nvPr>
            <p:ph idx="1"/>
          </p:nvPr>
        </p:nvSpPr>
        <p:spPr>
          <a:xfrm>
            <a:off x="838200" y="1111885"/>
            <a:ext cx="10515600" cy="433705"/>
          </a:xfrm>
        </p:spPr>
        <p:txBody>
          <a:bodyPr>
            <a:normAutofit fontScale="80000"/>
          </a:bodyPr>
          <a:p>
            <a:r>
              <a:rPr lang="x-none" altLang="en-US"/>
              <a:t>Variables</a:t>
            </a:r>
            <a:endParaRPr lang="x-none" altLang="en-US"/>
          </a:p>
        </p:txBody>
      </p:sp>
      <p:graphicFrame>
        <p:nvGraphicFramePr>
          <p:cNvPr id="0" name="Table -1"/>
          <p:cNvGraphicFramePr/>
          <p:nvPr/>
        </p:nvGraphicFramePr>
        <p:xfrm>
          <a:off x="1139825" y="1466850"/>
          <a:ext cx="10558145" cy="4213860"/>
        </p:xfrm>
        <a:graphic>
          <a:graphicData uri="http://schemas.openxmlformats.org/drawingml/2006/table">
            <a:tbl>
              <a:tblPr firstRow="1" bandRow="1">
                <a:tableStyleId>{5C22544A-7EE6-4342-B048-85BDC9FD1C3A}</a:tableStyleId>
              </a:tblPr>
              <a:tblGrid>
                <a:gridCol w="748665"/>
                <a:gridCol w="9809480"/>
              </a:tblGrid>
              <a:tr h="17780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EAPI</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A version defined in ebuilds and other package manager related files which inform the package manager about the file syntax and content. It is, in effect, the version of the package manager specification (PMS) that the file adheres to.</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The source directory for your package; commonly ${WORKDIR}/${P}. Portage will default to this value so you may not have to set it!</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4826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SLOT</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Portage handles different versions of the same installed programs. If you would want, say GCC 2.95 and GCC 3.2 installed at the same time, you would specify the SLOT in each ebuild. Here we would set the SLOT of GCC 2.95 to 2 while we would set the SLOT of GCC 3.2 to 3. Note: Using 0 as the SLOT value signifies that this package only has 1 SLOT setting (in other words, this package is not SLOTable).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4826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LICENSE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This variable specifies what license the program is covered under, i.e. GPL-2, BSD, etc... This field must be set to a valid license (which is any license found in /usr/portage/license/). If the license does not already exist there, it must be added before the ebuild can be added to the portage tree. If the license does not allow redistribution, make sure you place</a:t>
                      </a:r>
                      <a:r>
                        <a:rPr sz="1100" b="0" u="none">
                          <a:solidFill>
                            <a:srgbClr val="4C4C4C"/>
                          </a:solidFill>
                          <a:latin typeface="Courier New" panose="02070309020205020404" charset="0"/>
                          <a:ea typeface="Courier New" panose="02070309020205020404" charset="0"/>
                          <a:cs typeface="Courier New" panose="02070309020205020404" charset="0"/>
                        </a:rPr>
                        <a:t>RESTRICT="nomirror"</a:t>
                      </a:r>
                      <a:r>
                        <a:rPr sz="1100" b="0" u="none">
                          <a:solidFill>
                            <a:srgbClr val="4C4C4C"/>
                          </a:solidFill>
                          <a:latin typeface="font-weight" charset="0"/>
                          <a:ea typeface="font-weight" charset="0"/>
                          <a:cs typeface="font-weight" charset="0"/>
                        </a:rPr>
                        <a:t>intheebuild.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2954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KEYWORDS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variable now supports a couple of different functions. First of all, this variable specifies what architecture the ebuild is meant for. Some example keywords include: x86, ppc, sparc, mips, alpha, arm, hppa, amd64 and ia64. See the profiles/arch.list file in the Portage tree for more details. Obviously, you would set this to reflect the architecture of the target machine. Portage will not allow an x86 machine to build anything but x86, as specified by the KEYWORDS variable. Packages that do not support the native architecture are automatically masked by Portage. If the KEYWORDS flag has a preceding ~, then that indicates that the particular ebuild works, but needs to be tested in several environments before being moved to the stable profile with the given keyword. If the KEYWORDS flag has a preceding </a:t>
                      </a:r>
                      <a:r>
                        <a:rPr sz="1100" b="0" u="none">
                          <a:solidFill>
                            <a:srgbClr val="4C4C4C"/>
                          </a:solidFill>
                          <a:highlight>
                            <a:srgbClr val="D9D9D9"/>
                          </a:highlight>
                          <a:latin typeface="Courier New" panose="02070309020205020404" charset="0"/>
                          <a:ea typeface="Courier New" panose="02070309020205020404" charset="0"/>
                          <a:cs typeface="Courier New" panose="02070309020205020404" charset="0"/>
                        </a:rPr>
                        <a:t>-</a:t>
                      </a:r>
                      <a:r>
                        <a:rPr sz="1100" b="0" u="none">
                          <a:solidFill>
                            <a:srgbClr val="4C4C4C"/>
                          </a:solidFill>
                          <a:highlight>
                            <a:srgbClr val="D9D9D9"/>
                          </a:highlight>
                          <a:latin typeface="font-weight" charset="0"/>
                          <a:ea typeface="font-weight" charset="0"/>
                          <a:cs typeface="font-weight" charset="0"/>
                        </a:rPr>
                        <a:t>,thenthepackagedoesnotworkwiththegivenkeyword.IfthereisnothingleadingKEYWORDS,thenthepackageisconsideredstable.YoucanallowinstallationofthesedifferenttypesofpackagesthroughtheACCEPT_KEYWORDSvariableinmake.conf.</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3175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DESCRIPTION</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A short, one line description of your package.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778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IUSE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is set to whatever USE variables your package utilizes. Remember that KEYWORDS should not be listed in here!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DEPEND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sng">
                          <a:solidFill>
                            <a:srgbClr val="FF0000"/>
                          </a:solidFill>
                          <a:latin typeface="Calibri" panose="020F0502020204030204" charset="0"/>
                          <a:ea typeface="Calibri" panose="020F0502020204030204" charset="0"/>
                          <a:cs typeface="Calibri" panose="020F0502020204030204" charset="0"/>
                          <a:hlinkClick r:id="rId1"/>
                        </a:rPr>
                        <a:t>The package's build dependencies are listed here. See the section Package Dependencies for more details on proper syntax.</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RDEPEND</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sng">
                          <a:solidFill>
                            <a:srgbClr val="FF0000"/>
                          </a:solidFill>
                          <a:highlight>
                            <a:srgbClr val="D9D9D9"/>
                          </a:highlight>
                          <a:latin typeface="Calibri" panose="020F0502020204030204" charset="0"/>
                          <a:ea typeface="Calibri" panose="020F0502020204030204" charset="0"/>
                          <a:cs typeface="Calibri" panose="020F0502020204030204" charset="0"/>
                          <a:hlinkClick r:id="rId1"/>
                        </a:rPr>
                        <a:t>The package's runtime dependencies are listed here. Once again, see Package Dependencies for more details.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bl>
          </a:graphicData>
        </a:graphic>
      </p:graphicFrame>
      <p:graphicFrame>
        <p:nvGraphicFramePr>
          <p:cNvPr id="5" name="Table 4"/>
          <p:cNvGraphicFramePr/>
          <p:nvPr/>
        </p:nvGraphicFramePr>
        <p:xfrm>
          <a:off x="1130300" y="5845810"/>
          <a:ext cx="10579735" cy="848995"/>
        </p:xfrm>
        <a:graphic>
          <a:graphicData uri="http://schemas.openxmlformats.org/drawingml/2006/table">
            <a:tbl>
              <a:tblPr firstRow="1" bandRow="1">
                <a:tableStyleId>{5C22544A-7EE6-4342-B048-85BDC9FD1C3A}</a:tableStyleId>
              </a:tblPr>
              <a:tblGrid>
                <a:gridCol w="1210945"/>
                <a:gridCol w="9368790"/>
              </a:tblGrid>
              <a:tr h="16764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681355">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src_install</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Use this function to install the package to an image in D. If your package uses automake, you can do this simply with </a:t>
                      </a:r>
                      <a:r>
                        <a:rPr sz="1100" b="0" u="none">
                          <a:solidFill>
                            <a:srgbClr val="4C4C4C"/>
                          </a:solidFill>
                          <a:latin typeface="font-weight" charset="0"/>
                          <a:ea typeface="font-weight" charset="0"/>
                          <a:cs typeface="font-weight" charset="0"/>
                        </a:rPr>
                        <a:t>emakeDESTDIR="${D}"install.MakesureyourpackageinstallsallitsfilesusingDastheroot!TheinitialworkingdirectoryisS.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4625"/>
            <a:ext cx="10515600" cy="714375"/>
          </a:xfrm>
        </p:spPr>
        <p:txBody>
          <a:bodyPr/>
          <a:lstStyle/>
          <a:p>
            <a:r>
              <a:rPr lang="en-US" dirty="0" smtClean="0"/>
              <a:t>Hello World! for </a:t>
            </a:r>
            <a:r>
              <a:rPr lang="en-US" dirty="0" err="1" smtClean="0"/>
              <a:t>EBuild</a:t>
            </a:r>
            <a:endParaRPr lang="en-US" dirty="0"/>
          </a:p>
        </p:txBody>
      </p:sp>
      <p:sp>
        <p:nvSpPr>
          <p:cNvPr id="3" name="Content Placeholder 2"/>
          <p:cNvSpPr>
            <a:spLocks noGrp="1"/>
          </p:cNvSpPr>
          <p:nvPr>
            <p:ph idx="1"/>
          </p:nvPr>
        </p:nvSpPr>
        <p:spPr>
          <a:xfrm>
            <a:off x="838200" y="965200"/>
            <a:ext cx="10515600" cy="5778500"/>
          </a:xfrm>
          <a:ln cmpd="dbl">
            <a:solidFill>
              <a:schemeClr val="accent1"/>
            </a:solidFill>
          </a:ln>
        </p:spPr>
        <p:txBody>
          <a:bodyPr spcCol="365760">
            <a:normAutofit fontScale="35000" lnSpcReduction="20000"/>
          </a:bodyPr>
          <a:lstStyle/>
          <a:p>
            <a:pPr fontAlgn="auto">
              <a:lnSpc>
                <a:spcPct val="150000"/>
              </a:lnSpc>
            </a:pPr>
            <a:r>
              <a:rPr lang="en-US" altLang="en-US" dirty="0" err="1">
                <a:solidFill>
                  <a:schemeClr val="tx1"/>
                </a:solidFill>
                <a:effectLst/>
                <a:latin typeface="+mn-ea"/>
              </a:rPr>
              <a:t>假设在</a:t>
            </a:r>
            <a:r>
              <a:rPr lang="en-US" altLang="en-US" dirty="0">
                <a:solidFill>
                  <a:schemeClr val="tx1"/>
                </a:solidFill>
                <a:effectLst/>
                <a:latin typeface="+mn-ea"/>
              </a:rPr>
              <a:t> app-</a:t>
            </a:r>
            <a:r>
              <a:rPr lang="en-US" altLang="en-US" dirty="0" err="1">
                <a:solidFill>
                  <a:schemeClr val="tx1"/>
                </a:solidFill>
                <a:effectLst/>
                <a:latin typeface="+mn-ea"/>
              </a:rPr>
              <a:t>misc</a:t>
            </a:r>
            <a:r>
              <a:rPr lang="en-US" altLang="en-US" dirty="0">
                <a:solidFill>
                  <a:schemeClr val="tx1"/>
                </a:solidFill>
                <a:effectLst/>
                <a:latin typeface="+mn-ea"/>
              </a:rPr>
              <a:t> </a:t>
            </a:r>
            <a:r>
              <a:rPr lang="en-US" altLang="en-US" dirty="0" err="1">
                <a:solidFill>
                  <a:schemeClr val="tx1"/>
                </a:solidFill>
                <a:effectLst/>
                <a:latin typeface="+mn-ea"/>
              </a:rPr>
              <a:t>这个分类中有一个名为</a:t>
            </a:r>
            <a:r>
              <a:rPr lang="en-US" altLang="en-US" dirty="0">
                <a:solidFill>
                  <a:schemeClr val="tx1"/>
                </a:solidFill>
                <a:effectLst/>
                <a:latin typeface="+mn-ea"/>
              </a:rPr>
              <a:t> hello-world </a:t>
            </a:r>
            <a:r>
              <a:rPr lang="en-US" altLang="en-US" dirty="0" err="1">
                <a:solidFill>
                  <a:schemeClr val="tx1"/>
                </a:solidFill>
                <a:effectLst/>
                <a:latin typeface="+mn-ea"/>
              </a:rPr>
              <a:t>的软件包，现在我们要为这个软件包的</a:t>
            </a:r>
            <a:r>
              <a:rPr lang="en-US" altLang="en-US" dirty="0">
                <a:solidFill>
                  <a:schemeClr val="tx1"/>
                </a:solidFill>
                <a:effectLst/>
                <a:latin typeface="+mn-ea"/>
              </a:rPr>
              <a:t> 1.0 </a:t>
            </a:r>
            <a:r>
              <a:rPr lang="en-US" altLang="en-US" dirty="0" err="1">
                <a:solidFill>
                  <a:schemeClr val="tx1"/>
                </a:solidFill>
                <a:effectLst/>
                <a:latin typeface="+mn-ea"/>
              </a:rPr>
              <a:t>版的安装写一份</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a:t>
            </a:r>
            <a:r>
              <a:rPr lang="en-US" altLang="en-US" dirty="0">
                <a:solidFill>
                  <a:schemeClr val="tx1"/>
                </a:solidFill>
                <a:effectLst/>
                <a:latin typeface="+mn-ea"/>
              </a:rPr>
              <a:t>。 </a:t>
            </a:r>
            <a:r>
              <a:rPr lang="en-US" altLang="en-US" dirty="0" err="1">
                <a:solidFill>
                  <a:schemeClr val="tx1"/>
                </a:solidFill>
                <a:effectLst/>
                <a:latin typeface="+mn-ea"/>
              </a:rPr>
              <a:t>注意：</a:t>
            </a:r>
            <a:r>
              <a:rPr lang="en-US" altLang="en-US" b="1" dirty="0" err="1">
                <a:solidFill>
                  <a:schemeClr val="tx1"/>
                </a:solidFill>
                <a:effectLst/>
                <a:latin typeface="+mn-ea"/>
              </a:rPr>
              <a:t>软件包的分类名</a:t>
            </a:r>
            <a:r>
              <a:rPr lang="en-US" altLang="en-US" dirty="0" err="1">
                <a:solidFill>
                  <a:schemeClr val="tx1"/>
                </a:solidFill>
                <a:effectLst/>
                <a:latin typeface="+mn-ea"/>
              </a:rPr>
              <a:t>并不是随意的，它</a:t>
            </a:r>
            <a:r>
              <a:rPr lang="en-US" altLang="en-US" b="1" dirty="0" err="1">
                <a:solidFill>
                  <a:schemeClr val="tx1"/>
                </a:solidFill>
                <a:effectLst/>
                <a:latin typeface="+mn-ea"/>
              </a:rPr>
              <a:t>必须要与</a:t>
            </a:r>
            <a:r>
              <a:rPr lang="en-US" altLang="en-US" b="1" dirty="0">
                <a:solidFill>
                  <a:schemeClr val="tx1"/>
                </a:solidFill>
                <a:effectLst/>
                <a:latin typeface="+mn-ea"/>
              </a:rPr>
              <a:t> /</a:t>
            </a:r>
            <a:r>
              <a:rPr lang="en-US" altLang="en-US" b="1" dirty="0" err="1">
                <a:solidFill>
                  <a:schemeClr val="tx1"/>
                </a:solidFill>
                <a:effectLst/>
                <a:latin typeface="+mn-ea"/>
              </a:rPr>
              <a:t>usr</a:t>
            </a:r>
            <a:r>
              <a:rPr lang="en-US" altLang="en-US" b="1" dirty="0">
                <a:solidFill>
                  <a:schemeClr val="tx1"/>
                </a:solidFill>
                <a:effectLst/>
                <a:latin typeface="+mn-ea"/>
              </a:rPr>
              <a:t>/portage </a:t>
            </a:r>
            <a:r>
              <a:rPr lang="en-US" altLang="en-US" b="1" dirty="0" err="1">
                <a:solidFill>
                  <a:schemeClr val="tx1"/>
                </a:solidFill>
                <a:effectLst/>
                <a:latin typeface="+mn-ea"/>
              </a:rPr>
              <a:t>中的某个子目录名一致</a:t>
            </a:r>
            <a:r>
              <a:rPr lang="en-US" altLang="en-US" dirty="0">
                <a:solidFill>
                  <a:schemeClr val="tx1"/>
                </a:solidFill>
                <a:effectLst/>
                <a:latin typeface="+mn-ea"/>
              </a:rPr>
              <a:t>。 </a:t>
            </a:r>
            <a:endParaRPr lang="en-US" altLang="en-US" dirty="0" smtClean="0">
              <a:solidFill>
                <a:schemeClr val="tx1"/>
              </a:solidFill>
              <a:effectLst/>
              <a:latin typeface="+mn-ea"/>
            </a:endParaRPr>
          </a:p>
          <a:p>
            <a:pPr fontAlgn="auto">
              <a:lnSpc>
                <a:spcPct val="150000"/>
              </a:lnSpc>
            </a:pPr>
            <a:r>
              <a:rPr lang="zh-CN" altLang="en-US" dirty="0">
                <a:solidFill>
                  <a:schemeClr val="tx1"/>
                </a:solidFill>
                <a:effectLst/>
                <a:latin typeface="+mn-ea"/>
              </a:rPr>
              <a:t>首先在 </a:t>
            </a:r>
            <a:r>
              <a:rPr lang="en-US" dirty="0">
                <a:solidFill>
                  <a:schemeClr val="tx1"/>
                </a:solidFill>
                <a:effectLst/>
                <a:latin typeface="+mn-ea"/>
              </a:rPr>
              <a:t>Overlay </a:t>
            </a:r>
            <a:r>
              <a:rPr lang="zh-CN" altLang="en-US" dirty="0">
                <a:solidFill>
                  <a:schemeClr val="tx1"/>
                </a:solidFill>
                <a:effectLst/>
                <a:latin typeface="+mn-ea"/>
              </a:rPr>
              <a:t>中建立软件包所在的分支</a:t>
            </a:r>
            <a:r>
              <a:rPr lang="zh-CN" altLang="en-US" dirty="0" smtClean="0">
                <a:solidFill>
                  <a:schemeClr val="tx1"/>
                </a:solidFill>
                <a:effectLst/>
                <a:latin typeface="+mn-ea"/>
              </a:rPr>
              <a:t>：</a:t>
            </a:r>
            <a:r>
              <a:rPr lang="en-US" altLang="zh-CN" dirty="0" err="1" smtClean="0">
                <a:solidFill>
                  <a:schemeClr val="tx1"/>
                </a:solidFill>
                <a:effectLst/>
                <a:latin typeface="+mn-ea"/>
              </a:rPr>
              <a:t>mkdir</a:t>
            </a:r>
            <a:r>
              <a:rPr lang="en-US" altLang="zh-CN" dirty="0" smtClean="0">
                <a:solidFill>
                  <a:schemeClr val="tx1"/>
                </a:solidFill>
                <a:effectLst/>
                <a:latin typeface="+mn-ea"/>
              </a:rPr>
              <a:t> –p /</a:t>
            </a:r>
            <a:r>
              <a:rPr lang="en-US" altLang="zh-CN" dirty="0" err="1" smtClean="0">
                <a:solidFill>
                  <a:schemeClr val="tx1"/>
                </a:solidFill>
                <a:effectLst/>
                <a:latin typeface="+mn-ea"/>
              </a:rPr>
              <a:t>usr</a:t>
            </a:r>
            <a:r>
              <a:rPr lang="en-US" altLang="zh-CN" dirty="0" smtClean="0">
                <a:solidFill>
                  <a:schemeClr val="tx1"/>
                </a:solidFill>
                <a:effectLst/>
                <a:latin typeface="+mn-ea"/>
              </a:rPr>
              <a:t>/local/portage/app-</a:t>
            </a:r>
            <a:r>
              <a:rPr lang="en-US" altLang="zh-CN" dirty="0" err="1" smtClean="0">
                <a:solidFill>
                  <a:schemeClr val="tx1"/>
                </a:solidFill>
                <a:effectLst/>
                <a:latin typeface="+mn-ea"/>
              </a:rPr>
              <a:t>misc</a:t>
            </a:r>
            <a:r>
              <a:rPr lang="en-US" altLang="zh-CN" dirty="0" smtClean="0">
                <a:solidFill>
                  <a:schemeClr val="tx1"/>
                </a:solidFill>
                <a:effectLst/>
                <a:latin typeface="+mn-ea"/>
              </a:rPr>
              <a:t>/hello-world</a:t>
            </a:r>
            <a:endParaRPr lang="en-US" altLang="zh-CN" dirty="0" smtClean="0">
              <a:solidFill>
                <a:schemeClr val="tx1"/>
              </a:solidFill>
              <a:effectLst/>
              <a:latin typeface="+mn-ea"/>
            </a:endParaRPr>
          </a:p>
          <a:p>
            <a:pPr fontAlgn="auto">
              <a:lnSpc>
                <a:spcPct val="150000"/>
              </a:lnSpc>
            </a:pPr>
            <a:r>
              <a:rPr lang="en-US" altLang="en-US" dirty="0" err="1">
                <a:solidFill>
                  <a:schemeClr val="tx1"/>
                </a:solidFill>
                <a:effectLst/>
                <a:latin typeface="+mn-ea"/>
              </a:rPr>
              <a:t>可从</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文件中获得</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文件默认的文件头，即</a:t>
            </a:r>
            <a:r>
              <a:rPr lang="en-US" altLang="en-US" dirty="0">
                <a:solidFill>
                  <a:schemeClr val="tx1"/>
                </a:solidFill>
                <a:effectLst/>
                <a:latin typeface="+mn-ea"/>
              </a:rPr>
              <a:t>： </a:t>
            </a:r>
            <a:endParaRPr lang="en-US" altLang="en-US" dirty="0">
              <a:solidFill>
                <a:schemeClr val="tx1"/>
              </a:solidFill>
              <a:effectLst/>
              <a:latin typeface="+mn-ea"/>
            </a:endParaRPr>
          </a:p>
          <a:p>
            <a:pPr lvl="1" fontAlgn="auto">
              <a:lnSpc>
                <a:spcPct val="150000"/>
              </a:lnSpc>
            </a:pPr>
            <a:r>
              <a:rPr lang="en-US" altLang="zh-CN" dirty="0" smtClean="0">
                <a:solidFill>
                  <a:schemeClr val="tx1"/>
                </a:solidFill>
                <a:effectLst/>
                <a:latin typeface="+mn-ea"/>
              </a:rPr>
              <a:t># Copyright 1999-2014 Gentoo Foundation</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 Distributed under the terms of the GNU ......</a:t>
            </a:r>
            <a:endParaRPr lang="en-US" altLang="zh-CN" dirty="0" smtClean="0">
              <a:solidFill>
                <a:schemeClr val="tx1"/>
              </a:solidFill>
              <a:effectLst/>
              <a:latin typeface="+mn-ea"/>
            </a:endParaRPr>
          </a:p>
          <a:p>
            <a:pPr lvl="1" fontAlgn="auto">
              <a:lnSpc>
                <a:spcPct val="150000"/>
              </a:lnSpc>
            </a:pPr>
            <a:r>
              <a:rPr lang="en-US" altLang="en-US" dirty="0" err="1">
                <a:solidFill>
                  <a:schemeClr val="tx1"/>
                </a:solidFill>
                <a:effectLst/>
                <a:latin typeface="+mn-ea"/>
              </a:rPr>
              <a:t>可以直接将</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文件复制为</a:t>
            </a:r>
            <a:r>
              <a:rPr lang="en-US" altLang="en-US" dirty="0">
                <a:solidFill>
                  <a:schemeClr val="tx1"/>
                </a:solidFill>
                <a:effectLst/>
                <a:latin typeface="+mn-ea"/>
              </a:rPr>
              <a:t> hello-world-1.0.ebuild </a:t>
            </a:r>
            <a:r>
              <a:rPr lang="en-US" altLang="en-US" dirty="0" err="1">
                <a:solidFill>
                  <a:schemeClr val="tx1"/>
                </a:solidFill>
                <a:effectLst/>
                <a:latin typeface="+mn-ea"/>
              </a:rPr>
              <a:t>文件，这样便可获得一个含有上述内容的空</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文件。ebuild</a:t>
            </a:r>
            <a:r>
              <a:rPr lang="en-US" altLang="en-US" dirty="0">
                <a:solidFill>
                  <a:schemeClr val="tx1"/>
                </a:solidFill>
                <a:effectLst/>
                <a:latin typeface="+mn-ea"/>
              </a:rPr>
              <a:t> </a:t>
            </a:r>
            <a:r>
              <a:rPr lang="en-US" altLang="en-US" dirty="0" err="1">
                <a:solidFill>
                  <a:schemeClr val="tx1"/>
                </a:solidFill>
                <a:effectLst/>
                <a:latin typeface="+mn-ea"/>
              </a:rPr>
              <a:t>文件的名称必须符合</a:t>
            </a:r>
            <a:r>
              <a:rPr lang="en-US" altLang="en-US" dirty="0">
                <a:solidFill>
                  <a:schemeClr val="tx1"/>
                </a:solidFill>
                <a:effectLst/>
                <a:latin typeface="+mn-ea"/>
              </a:rPr>
              <a:t> Portage </a:t>
            </a:r>
            <a:r>
              <a:rPr lang="en-US" altLang="en-US" dirty="0" err="1">
                <a:solidFill>
                  <a:schemeClr val="tx1"/>
                </a:solidFill>
                <a:effectLst/>
                <a:latin typeface="+mn-ea"/>
              </a:rPr>
              <a:t>所认可的格式，即：软件包名称-版本号.ebuild。这一点很重要</a:t>
            </a:r>
            <a:r>
              <a:rPr lang="en-US" altLang="en-US" dirty="0">
                <a:solidFill>
                  <a:schemeClr val="tx1"/>
                </a:solidFill>
                <a:effectLst/>
                <a:latin typeface="+mn-ea"/>
              </a:rPr>
              <a:t>。 </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cp</a:t>
            </a:r>
            <a:r>
              <a:rPr lang="en-US" altLang="en-US" dirty="0" smtClean="0">
                <a:solidFill>
                  <a:schemeClr val="tx1"/>
                </a:solidFill>
                <a:effectLst/>
                <a:latin typeface="+mn-ea"/>
              </a:rPr>
              <a:t> /</a:t>
            </a:r>
            <a:r>
              <a:rPr lang="en-US" altLang="en-US" dirty="0" err="1" smtClean="0">
                <a:solidFill>
                  <a:schemeClr val="tx1"/>
                </a:solidFill>
                <a:effectLst/>
                <a:latin typeface="+mn-ea"/>
              </a:rPr>
              <a:t>usr</a:t>
            </a:r>
            <a:r>
              <a:rPr lang="en-US" altLang="en-US" dirty="0" smtClean="0">
                <a:solidFill>
                  <a:schemeClr val="tx1"/>
                </a:solidFill>
                <a:effectLst/>
                <a:latin typeface="+mn-ea"/>
              </a:rPr>
              <a:t>/portage/header.txt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/hello-world/hello-world-1.0.ebuild</a:t>
            </a:r>
            <a:endParaRPr lang="en-US" altLang="en-US" dirty="0" smtClean="0">
              <a:solidFill>
                <a:schemeClr val="tx1"/>
              </a:solidFill>
              <a:effectLst/>
              <a:latin typeface="+mn-ea"/>
            </a:endParaRPr>
          </a:p>
          <a:p>
            <a:pPr lvl="1" fontAlgn="auto">
              <a:lnSpc>
                <a:spcPct val="150000"/>
              </a:lnSpc>
            </a:pPr>
            <a:r>
              <a:rPr lang="zh-CN" altLang="en-US" dirty="0" smtClean="0">
                <a:solidFill>
                  <a:schemeClr val="tx1"/>
                </a:solidFill>
                <a:effectLst/>
                <a:latin typeface="+mn-ea"/>
              </a:rPr>
              <a:t>为这份</a:t>
            </a:r>
            <a:r>
              <a:rPr lang="en-US" altLang="zh-CN" dirty="0" err="1" smtClean="0">
                <a:solidFill>
                  <a:schemeClr val="tx1"/>
                </a:solidFill>
                <a:effectLst/>
                <a:latin typeface="+mn-ea"/>
              </a:rPr>
              <a:t>ebuild</a:t>
            </a:r>
            <a:r>
              <a:rPr lang="zh-CN" altLang="en-US" dirty="0" smtClean="0">
                <a:solidFill>
                  <a:schemeClr val="tx1"/>
                </a:solidFill>
                <a:effectLst/>
                <a:latin typeface="+mn-ea"/>
              </a:rPr>
              <a:t>文件增加以下内容</a:t>
            </a:r>
            <a:r>
              <a:rPr lang="en-US" altLang="zh-CN" dirty="0" smtClean="0">
                <a:solidFill>
                  <a:schemeClr val="tx1"/>
                </a:solidFill>
                <a:effectLst/>
                <a:latin typeface="+mn-ea"/>
              </a:rPr>
              <a:t>: SLOT=“0”</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接下来就是在这份文件上签名</a:t>
            </a:r>
            <a:r>
              <a:rPr lang="en-US" altLang="zh-CN" dirty="0" smtClean="0">
                <a:solidFill>
                  <a:schemeClr val="tx1"/>
                </a:solidFill>
                <a:effectLst/>
                <a:latin typeface="+mn-ea"/>
              </a:rPr>
              <a:t>: </a:t>
            </a:r>
            <a:endParaRPr lang="en-US" altLang="zh-CN" dirty="0" smtClean="0">
              <a:solidFill>
                <a:schemeClr val="tx1"/>
              </a:solidFill>
              <a:effectLst/>
              <a:latin typeface="+mn-ea"/>
            </a:endParaRPr>
          </a:p>
          <a:p>
            <a:pPr lvl="1" fontAlgn="auto">
              <a:lnSpc>
                <a:spcPct val="150000"/>
              </a:lnSpc>
            </a:pPr>
            <a:r>
              <a:rPr lang="en-US" altLang="en-US" dirty="0" smtClean="0">
                <a:solidFill>
                  <a:schemeClr val="tx1"/>
                </a:solidFill>
                <a:effectLst/>
                <a:latin typeface="+mn-ea"/>
              </a:rPr>
              <a:t>cd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ebuild</a:t>
            </a:r>
            <a:r>
              <a:rPr lang="en-US" altLang="en-US" dirty="0" smtClean="0">
                <a:solidFill>
                  <a:schemeClr val="tx1"/>
                </a:solidFill>
                <a:effectLst/>
                <a:latin typeface="+mn-ea"/>
              </a:rPr>
              <a:t> ./hello-world-1.0.ebuild manifest	// Manifest will be generated</a:t>
            </a:r>
            <a:endParaRPr lang="en-US" altLang="en-US"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继续向这份</a:t>
            </a:r>
            <a:r>
              <a:rPr lang="en-US" altLang="zh-CN" dirty="0" err="1" smtClean="0">
                <a:solidFill>
                  <a:schemeClr val="tx1"/>
                </a:solidFill>
                <a:effectLst/>
                <a:latin typeface="+mn-ea"/>
              </a:rPr>
              <a:t>ebuild</a:t>
            </a:r>
            <a:r>
              <a:rPr lang="zh-CN" altLang="en-US" dirty="0" smtClean="0">
                <a:solidFill>
                  <a:schemeClr val="tx1"/>
                </a:solidFill>
                <a:effectLst/>
                <a:latin typeface="+mn-ea"/>
              </a:rPr>
              <a:t>加入一些内容，</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EAPI=“5”	// Portage</a:t>
            </a:r>
            <a:r>
              <a:rPr lang="zh-CN" altLang="en-US" dirty="0" smtClean="0">
                <a:solidFill>
                  <a:schemeClr val="tx1"/>
                </a:solidFill>
                <a:effectLst/>
                <a:latin typeface="+mn-ea"/>
              </a:rPr>
              <a:t>系统已经为我们编写了许多有用的</a:t>
            </a:r>
            <a:r>
              <a:rPr lang="en-US" altLang="zh-CN" dirty="0" smtClean="0">
                <a:solidFill>
                  <a:schemeClr val="tx1"/>
                </a:solidFill>
                <a:effectLst/>
                <a:latin typeface="+mn-ea"/>
              </a:rPr>
              <a:t>bash</a:t>
            </a:r>
            <a:r>
              <a:rPr lang="zh-CN" altLang="en-US" dirty="0" smtClean="0">
                <a:solidFill>
                  <a:schemeClr val="tx1"/>
                </a:solidFill>
                <a:effectLst/>
                <a:latin typeface="+mn-ea"/>
              </a:rPr>
              <a:t>函数，设为</a:t>
            </a:r>
            <a:r>
              <a:rPr lang="en-US" altLang="zh-CN" dirty="0" smtClean="0">
                <a:solidFill>
                  <a:schemeClr val="tx1"/>
                </a:solidFill>
                <a:effectLst/>
                <a:latin typeface="+mn-ea"/>
              </a:rPr>
              <a:t>5</a:t>
            </a:r>
            <a:r>
              <a:rPr lang="zh-CN" altLang="en-US" dirty="0" smtClean="0">
                <a:solidFill>
                  <a:schemeClr val="tx1"/>
                </a:solidFill>
                <a:effectLst/>
                <a:latin typeface="+mn-ea"/>
              </a:rPr>
              <a:t>表示目前最新的</a:t>
            </a:r>
            <a:r>
              <a:rPr lang="en-US" altLang="zh-CN" dirty="0" smtClean="0">
                <a:solidFill>
                  <a:schemeClr val="tx1"/>
                </a:solidFill>
                <a:effectLst/>
                <a:latin typeface="+mn-ea"/>
              </a:rPr>
              <a:t>bash</a:t>
            </a:r>
            <a:r>
              <a:rPr lang="zh-CN" altLang="en-US" dirty="0" smtClean="0">
                <a:solidFill>
                  <a:schemeClr val="tx1"/>
                </a:solidFill>
                <a:effectLst/>
                <a:latin typeface="+mn-ea"/>
              </a:rPr>
              <a:t>函数。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SLOT=“0”	// </a:t>
            </a:r>
            <a:r>
              <a:rPr lang="zh-CN" altLang="en-US" dirty="0" smtClean="0">
                <a:solidFill>
                  <a:schemeClr val="tx1"/>
                </a:solidFill>
                <a:effectLst/>
                <a:latin typeface="+mn-ea"/>
              </a:rPr>
              <a:t>这个软件包的简述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DESCRIPTION=“A classical example …”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HOMEPAGE=</a:t>
            </a:r>
            <a:r>
              <a:rPr lang="en-US" altLang="zh-CN" dirty="0" smtClean="0">
                <a:solidFill>
                  <a:schemeClr val="tx1"/>
                </a:solidFill>
                <a:effectLst/>
                <a:latin typeface="+mn-ea"/>
                <a:hlinkClick r:id="rId1"/>
              </a:rPr>
              <a:t>http://wiki.Gentoo.org/index.html</a:t>
            </a:r>
            <a:r>
              <a:rPr lang="en-US" altLang="zh-CN" dirty="0" smtClean="0">
                <a:solidFill>
                  <a:schemeClr val="tx1"/>
                </a:solidFill>
                <a:effectLst/>
                <a:latin typeface="+mn-ea"/>
              </a:rPr>
              <a:t>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LICENSE=“MIT”	// LGPL, MIT, GPL V2 …</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KEYWORDS=“~alpha ~</a:t>
            </a:r>
            <a:r>
              <a:rPr lang="en-US" altLang="zh-CN" dirty="0" err="1" smtClean="0">
                <a:solidFill>
                  <a:schemeClr val="tx1"/>
                </a:solidFill>
                <a:effectLst/>
                <a:latin typeface="+mn-ea"/>
              </a:rPr>
              <a:t>amd</a:t>
            </a:r>
            <a:r>
              <a:rPr lang="en-US" altLang="zh-CN" dirty="0" smtClean="0">
                <a:solidFill>
                  <a:schemeClr val="tx1"/>
                </a:solidFill>
                <a:effectLst/>
                <a:latin typeface="+mn-ea"/>
              </a:rPr>
              <a:t> ~arm ~</a:t>
            </a:r>
            <a:r>
              <a:rPr lang="en-US" altLang="zh-CN" dirty="0" err="1" smtClean="0">
                <a:solidFill>
                  <a:schemeClr val="tx1"/>
                </a:solidFill>
                <a:effectLst/>
                <a:latin typeface="+mn-ea"/>
              </a:rPr>
              <a:t>hppa</a:t>
            </a:r>
            <a:r>
              <a:rPr lang="en-US" altLang="zh-CN" dirty="0" smtClean="0">
                <a:solidFill>
                  <a:schemeClr val="tx1"/>
                </a:solidFill>
                <a:effectLst/>
                <a:latin typeface="+mn-ea"/>
              </a:rPr>
              <a:t> ~ia64 ~</a:t>
            </a:r>
            <a:r>
              <a:rPr lang="en-US" altLang="zh-CN" dirty="0" err="1" smtClean="0">
                <a:solidFill>
                  <a:schemeClr val="tx1"/>
                </a:solidFill>
                <a:effectLst/>
                <a:latin typeface="+mn-ea"/>
              </a:rPr>
              <a:t>ppc</a:t>
            </a:r>
            <a:r>
              <a:rPr lang="en-US" altLang="zh-CN" dirty="0" smtClean="0">
                <a:solidFill>
                  <a:schemeClr val="tx1"/>
                </a:solidFill>
                <a:effectLst/>
                <a:latin typeface="+mn-ea"/>
              </a:rPr>
              <a:t> ~ppc64 ~s390 ~x86”</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一旦改动</a:t>
            </a:r>
            <a:r>
              <a:rPr lang="en-US" altLang="zh-CN" dirty="0" err="1" smtClean="0">
                <a:solidFill>
                  <a:schemeClr val="tx1"/>
                </a:solidFill>
                <a:effectLst/>
                <a:latin typeface="+mn-ea"/>
              </a:rPr>
              <a:t>ebuild</a:t>
            </a:r>
            <a:r>
              <a:rPr lang="zh-CN" altLang="en-US" dirty="0" smtClean="0">
                <a:solidFill>
                  <a:schemeClr val="tx1"/>
                </a:solidFill>
                <a:effectLst/>
                <a:latin typeface="+mn-ea"/>
              </a:rPr>
              <a:t>文件内容，那么必须重新生产</a:t>
            </a:r>
            <a:r>
              <a:rPr lang="en-US" altLang="zh-CN" dirty="0" smtClean="0">
                <a:solidFill>
                  <a:schemeClr val="tx1"/>
                </a:solidFill>
                <a:effectLst/>
                <a:latin typeface="+mn-ea"/>
              </a:rPr>
              <a:t>Manifest</a:t>
            </a:r>
            <a:r>
              <a:rPr lang="zh-CN" altLang="en-US" dirty="0" smtClean="0">
                <a:solidFill>
                  <a:schemeClr val="tx1"/>
                </a:solidFill>
                <a:effectLst/>
                <a:latin typeface="+mn-ea"/>
              </a:rPr>
              <a:t>文件</a:t>
            </a:r>
            <a:r>
              <a:rPr lang="en-US" altLang="zh-CN" dirty="0" smtClean="0">
                <a:solidFill>
                  <a:schemeClr val="tx1"/>
                </a:solidFill>
                <a:effectLst/>
                <a:latin typeface="+mn-ea"/>
              </a:rPr>
              <a:t>: </a:t>
            </a:r>
            <a:r>
              <a:rPr lang="en-US" altLang="zh-CN" dirty="0" err="1" smtClean="0">
                <a:solidFill>
                  <a:schemeClr val="tx1"/>
                </a:solidFill>
                <a:effectLst/>
                <a:latin typeface="+mn-ea"/>
              </a:rPr>
              <a:t>ebuild</a:t>
            </a:r>
            <a:r>
              <a:rPr lang="en-US" altLang="zh-CN" dirty="0" smtClean="0">
                <a:solidFill>
                  <a:schemeClr val="tx1"/>
                </a:solidFill>
                <a:effectLst/>
                <a:latin typeface="+mn-ea"/>
              </a:rPr>
              <a:t> ./hello-world-1.0.ebuild manifest</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使用</a:t>
            </a:r>
            <a:r>
              <a:rPr lang="en-US" altLang="zh-CN" dirty="0" smtClean="0">
                <a:solidFill>
                  <a:schemeClr val="tx1"/>
                </a:solidFill>
                <a:effectLst/>
                <a:latin typeface="+mn-ea"/>
              </a:rPr>
              <a:t>emerge</a:t>
            </a:r>
            <a:r>
              <a:rPr lang="zh-CN" altLang="en-US" dirty="0" smtClean="0">
                <a:solidFill>
                  <a:schemeClr val="tx1"/>
                </a:solidFill>
                <a:effectLst/>
                <a:latin typeface="+mn-ea"/>
              </a:rPr>
              <a:t>命令安装这个目前依然是子虚乌有的软件包</a:t>
            </a:r>
            <a:r>
              <a:rPr lang="en-US" altLang="zh-CN" dirty="0" smtClean="0">
                <a:solidFill>
                  <a:schemeClr val="tx1"/>
                </a:solidFill>
                <a:effectLst/>
                <a:latin typeface="+mn-ea"/>
              </a:rPr>
              <a:t>: emerge –</a:t>
            </a:r>
            <a:r>
              <a:rPr lang="en-US" altLang="zh-CN" dirty="0" err="1" smtClean="0">
                <a:solidFill>
                  <a:schemeClr val="tx1"/>
                </a:solidFill>
                <a:effectLst/>
                <a:latin typeface="+mn-ea"/>
              </a:rPr>
              <a:t>avt</a:t>
            </a:r>
            <a:r>
              <a:rPr lang="en-US" altLang="zh-CN" dirty="0" smtClean="0">
                <a:solidFill>
                  <a:schemeClr val="tx1"/>
                </a:solidFill>
                <a:effectLst/>
                <a:latin typeface="+mn-ea"/>
              </a:rPr>
              <a:t> hello-world</a:t>
            </a:r>
            <a:endParaRPr lang="en-US" altLang="zh-CN" dirty="0" smtClean="0">
              <a:solidFill>
                <a:schemeClr val="tx1"/>
              </a:solidFill>
              <a:effectLst/>
              <a:latin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054"/>
            <a:ext cx="10515600" cy="758283"/>
          </a:xfrm>
        </p:spPr>
        <p:txBody>
          <a:bodyPr/>
          <a:lstStyle/>
          <a:p>
            <a:r>
              <a:rPr lang="en-US" dirty="0" smtClean="0"/>
              <a:t>Real “Hello World” Example</a:t>
            </a:r>
            <a:endParaRPr lang="en-US" dirty="0"/>
          </a:p>
        </p:txBody>
      </p:sp>
      <p:sp>
        <p:nvSpPr>
          <p:cNvPr id="3" name="Content Placeholder 2"/>
          <p:cNvSpPr>
            <a:spLocks noGrp="1"/>
          </p:cNvSpPr>
          <p:nvPr>
            <p:ph idx="1"/>
          </p:nvPr>
        </p:nvSpPr>
        <p:spPr>
          <a:xfrm>
            <a:off x="838200" y="1071154"/>
            <a:ext cx="10515600" cy="4062549"/>
          </a:xfrm>
        </p:spPr>
        <p:txBody>
          <a:bodyPr>
            <a:normAutofit fontScale="52500"/>
          </a:bodyPr>
          <a:lstStyle/>
          <a:p>
            <a:pPr fontAlgn="auto">
              <a:lnSpc>
                <a:spcPct val="150000"/>
              </a:lnSpc>
            </a:pPr>
            <a:r>
              <a:rPr lang="zh-CN" altLang="en-US" dirty="0" smtClean="0"/>
              <a:t>需要在</a:t>
            </a:r>
            <a:r>
              <a:rPr lang="en-US" altLang="zh-CN" dirty="0" smtClean="0"/>
              <a:t>hello-world-1.0.ebuild</a:t>
            </a:r>
            <a:r>
              <a:rPr lang="zh-CN" altLang="en-US" dirty="0" smtClean="0"/>
              <a:t>文件中添加</a:t>
            </a:r>
            <a:r>
              <a:rPr lang="en-US" altLang="zh-CN" dirty="0" smtClean="0"/>
              <a:t>: SRC_URI=</a:t>
            </a:r>
            <a:r>
              <a:rPr lang="en-US" altLang="zh-CN" dirty="0" smtClean="0">
                <a:hlinkClick r:id="rId1"/>
              </a:rPr>
              <a:t>http://xxxx/hello-world-1.0.tar.gz</a:t>
            </a:r>
            <a:endParaRPr lang="en-US" altLang="zh-CN" dirty="0" smtClean="0"/>
          </a:p>
          <a:p>
            <a:pPr fontAlgn="auto">
              <a:lnSpc>
                <a:spcPct val="150000"/>
              </a:lnSpc>
            </a:pPr>
            <a:r>
              <a:rPr lang="zh-CN" altLang="en-US" dirty="0" smtClean="0"/>
              <a:t>重新生成</a:t>
            </a:r>
            <a:r>
              <a:rPr lang="en-US" altLang="zh-CN" dirty="0" smtClean="0"/>
              <a:t>Manifest</a:t>
            </a:r>
            <a:r>
              <a:rPr lang="zh-CN" altLang="en-US" dirty="0" smtClean="0"/>
              <a:t>是，</a:t>
            </a:r>
            <a:r>
              <a:rPr lang="en-US" altLang="zh-CN" dirty="0" smtClean="0"/>
              <a:t>ebuild.sh</a:t>
            </a:r>
            <a:r>
              <a:rPr lang="zh-CN" altLang="en-US" dirty="0" smtClean="0"/>
              <a:t>会自动下载源码到</a:t>
            </a:r>
            <a:r>
              <a:rPr lang="en-US" altLang="zh-CN" dirty="0" smtClean="0"/>
              <a:t>/</a:t>
            </a:r>
            <a:r>
              <a:rPr lang="en-US" altLang="zh-CN" dirty="0" err="1" smtClean="0"/>
              <a:t>usr</a:t>
            </a:r>
            <a:r>
              <a:rPr lang="en-US" altLang="zh-CN" dirty="0" smtClean="0"/>
              <a:t>/portage/</a:t>
            </a:r>
            <a:r>
              <a:rPr lang="en-US" altLang="zh-CN" dirty="0" err="1" smtClean="0"/>
              <a:t>distfiles</a:t>
            </a:r>
            <a:r>
              <a:rPr lang="zh-CN" altLang="en-US" dirty="0" smtClean="0"/>
              <a:t>中，并为这个源码也生成一个数字签名存储在</a:t>
            </a:r>
            <a:r>
              <a:rPr lang="en-US" altLang="zh-CN" dirty="0" smtClean="0"/>
              <a:t>Manifest</a:t>
            </a:r>
            <a:r>
              <a:rPr lang="zh-CN" altLang="en-US" dirty="0" smtClean="0"/>
              <a:t>文件中。</a:t>
            </a:r>
            <a:endParaRPr lang="en-US" altLang="zh-CN" dirty="0" smtClean="0"/>
          </a:p>
          <a:p>
            <a:pPr fontAlgn="auto">
              <a:lnSpc>
                <a:spcPct val="150000"/>
              </a:lnSpc>
            </a:pPr>
            <a:r>
              <a:rPr lang="zh-CN" altLang="en-US" dirty="0" smtClean="0"/>
              <a:t>假设</a:t>
            </a:r>
            <a:r>
              <a:rPr lang="en-US" altLang="zh-CN" dirty="0" smtClean="0"/>
              <a:t>hello-world-1.0.tar.gz</a:t>
            </a:r>
            <a:r>
              <a:rPr lang="zh-CN" altLang="en-US" dirty="0" smtClean="0"/>
              <a:t>中只有一份</a:t>
            </a:r>
            <a:r>
              <a:rPr lang="en-US" altLang="zh-CN" dirty="0" smtClean="0"/>
              <a:t>bash</a:t>
            </a:r>
            <a:r>
              <a:rPr lang="zh-CN" altLang="en-US" dirty="0" smtClean="0"/>
              <a:t>脚本</a:t>
            </a:r>
            <a:r>
              <a:rPr lang="en-US" altLang="zh-CN" dirty="0" smtClean="0"/>
              <a:t>hello-world</a:t>
            </a:r>
            <a:r>
              <a:rPr lang="zh-CN" altLang="en-US" dirty="0" smtClean="0"/>
              <a:t>，那么没有编译需要，直接</a:t>
            </a:r>
            <a:r>
              <a:rPr lang="en-US" altLang="zh-CN" dirty="0" smtClean="0"/>
              <a:t>copy</a:t>
            </a:r>
            <a:r>
              <a:rPr lang="zh-CN" altLang="en-US" dirty="0" smtClean="0"/>
              <a:t>即可：</a:t>
            </a:r>
            <a:endParaRPr lang="en-US" altLang="zh-CN" dirty="0" smtClean="0"/>
          </a:p>
          <a:p>
            <a:pPr lvl="1" fontAlgn="auto">
              <a:lnSpc>
                <a:spcPct val="150000"/>
              </a:lnSpc>
            </a:pPr>
            <a:r>
              <a:rPr lang="en-US" dirty="0" err="1" smtClean="0"/>
              <a:t>src_install</a:t>
            </a:r>
            <a:r>
              <a:rPr lang="en-US" dirty="0" smtClean="0"/>
              <a:t>() {</a:t>
            </a:r>
            <a:endParaRPr lang="en-US" dirty="0" smtClean="0"/>
          </a:p>
          <a:p>
            <a:pPr lvl="2" fontAlgn="auto">
              <a:lnSpc>
                <a:spcPct val="150000"/>
              </a:lnSpc>
            </a:pPr>
            <a:r>
              <a:rPr lang="en-US" dirty="0" err="1"/>
              <a:t>d</a:t>
            </a:r>
            <a:r>
              <a:rPr lang="en-US" dirty="0" err="1" smtClean="0"/>
              <a:t>obin</a:t>
            </a:r>
            <a:r>
              <a:rPr lang="en-US" dirty="0" smtClean="0"/>
              <a:t> hello-world</a:t>
            </a:r>
            <a:endParaRPr lang="en-US" dirty="0" smtClean="0"/>
          </a:p>
          <a:p>
            <a:pPr lvl="1" fontAlgn="auto">
              <a:lnSpc>
                <a:spcPct val="150000"/>
              </a:lnSpc>
            </a:pPr>
            <a:r>
              <a:rPr lang="en-US" dirty="0" smtClean="0"/>
              <a:t>}</a:t>
            </a:r>
            <a:endParaRPr lang="en-US" dirty="0" smtClean="0"/>
          </a:p>
          <a:p>
            <a:pPr lvl="1" fontAlgn="auto">
              <a:lnSpc>
                <a:spcPct val="150000"/>
              </a:lnSpc>
            </a:pPr>
            <a:r>
              <a:rPr lang="en-US" dirty="0" err="1" smtClean="0"/>
              <a:t>src_install</a:t>
            </a:r>
            <a:r>
              <a:rPr lang="zh-CN" altLang="en-US" dirty="0" smtClean="0"/>
              <a:t>是</a:t>
            </a:r>
            <a:r>
              <a:rPr lang="en-US" altLang="zh-CN" dirty="0" smtClean="0"/>
              <a:t>ebuild.sh</a:t>
            </a:r>
            <a:r>
              <a:rPr lang="zh-CN" altLang="en-US" dirty="0" smtClean="0"/>
              <a:t>能够识别并执行的函数名。该操作把</a:t>
            </a:r>
            <a:r>
              <a:rPr lang="en-US" altLang="zh-CN" dirty="0" smtClean="0"/>
              <a:t>hello-world</a:t>
            </a:r>
            <a:r>
              <a:rPr lang="zh-CN" altLang="en-US" dirty="0" smtClean="0"/>
              <a:t>拷贝到</a:t>
            </a:r>
            <a:r>
              <a:rPr lang="en-US" altLang="zh-CN" dirty="0" smtClean="0"/>
              <a:t>/</a:t>
            </a:r>
            <a:r>
              <a:rPr lang="en-US" altLang="zh-CN" dirty="0" err="1" smtClean="0"/>
              <a:t>usr</a:t>
            </a:r>
            <a:r>
              <a:rPr lang="en-US" altLang="zh-CN" dirty="0" smtClean="0"/>
              <a:t>/bin.</a:t>
            </a:r>
            <a:endParaRPr lang="en-US" altLang="zh-CN" dirty="0" smtClean="0"/>
          </a:p>
          <a:p>
            <a:pPr fontAlgn="auto">
              <a:lnSpc>
                <a:spcPct val="150000"/>
              </a:lnSpc>
            </a:pPr>
            <a:r>
              <a:rPr lang="zh-CN" altLang="en-US" dirty="0" smtClean="0"/>
              <a:t>约定的内定义函数是以下面的次序执行的</a:t>
            </a:r>
            <a:r>
              <a:rPr lang="en-US" altLang="zh-CN" dirty="0" smtClean="0"/>
              <a:t>:</a:t>
            </a:r>
            <a:endParaRPr lang="en-US" dirty="0"/>
          </a:p>
        </p:txBody>
      </p:sp>
      <p:pic>
        <p:nvPicPr>
          <p:cNvPr id="5122" name="Picture 2" descr="https://segmentfault.com/img/bVqbL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5303521"/>
            <a:ext cx="10515600" cy="1345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808355"/>
          </a:xfrm>
        </p:spPr>
        <p:txBody>
          <a:bodyPr/>
          <a:p>
            <a:r>
              <a:rPr lang="en-US" altLang="zh-CN"/>
              <a:t>depot_tools</a:t>
            </a:r>
            <a:endParaRPr lang="en-US" altLang="zh-CN"/>
          </a:p>
        </p:txBody>
      </p:sp>
      <p:sp>
        <p:nvSpPr>
          <p:cNvPr id="3" name="内容占位符 2"/>
          <p:cNvSpPr>
            <a:spLocks noGrp="1"/>
          </p:cNvSpPr>
          <p:nvPr>
            <p:ph idx="1"/>
          </p:nvPr>
        </p:nvSpPr>
        <p:spPr>
          <a:xfrm>
            <a:off x="838200" y="1374775"/>
            <a:ext cx="10515600" cy="5280660"/>
          </a:xfrm>
        </p:spPr>
        <p:txBody>
          <a:bodyPr>
            <a:normAutofit fontScale="60000"/>
          </a:bodyPr>
          <a:p>
            <a:r>
              <a:rPr lang="zh-CN" altLang="en-US"/>
              <a:t>Chromium uses a package of scripts, the depot_tools, to manage interaction with the Chromium source code repository and the Chromium development process. It contains the following utilities:</a:t>
            </a:r>
            <a:endParaRPr lang="zh-CN" altLang="en-US"/>
          </a:p>
          <a:p>
            <a:pPr lvl="1"/>
            <a:r>
              <a:rPr lang="zh-CN" altLang="en-US"/>
              <a:t>gclient: Meta-checkout tool managing both subversion and git checkouts. It is similar to repo tool except that it works on Linux, OS X, and Windows and supports both svn and git. On the other hand, gclient doesn't integrate any code review functionality.</a:t>
            </a:r>
            <a:endParaRPr lang="zh-CN" altLang="en-US"/>
          </a:p>
          <a:p>
            <a:pPr lvl="1"/>
            <a:r>
              <a:rPr lang="zh-CN" altLang="en-US"/>
              <a:t>gcl: Rietveld code review tool for subversion. The gcl tool runs presubmit scripts.</a:t>
            </a:r>
            <a:endParaRPr lang="zh-CN" altLang="en-US"/>
          </a:p>
          <a:p>
            <a:pPr lvl="1"/>
            <a:r>
              <a:rPr lang="zh-CN" altLang="en-US"/>
              <a:t>git-cl: Rietveld code review tool for git. The git-cl tool runs presubmit scripts.</a:t>
            </a:r>
            <a:endParaRPr lang="zh-CN" altLang="en-US"/>
          </a:p>
          <a:p>
            <a:pPr lvl="1"/>
            <a:r>
              <a:rPr lang="zh-CN" altLang="en-US"/>
              <a:t>hammer: (Obsolete) Wrapper script for building Chromium with the SCons software construction tool.</a:t>
            </a:r>
            <a:endParaRPr lang="zh-CN" altLang="en-US"/>
          </a:p>
          <a:p>
            <a:pPr lvl="1"/>
            <a:r>
              <a:rPr lang="zh-CN" altLang="en-US"/>
              <a:t>svn [Windows only]: subversion client for Chromium development. (Executable Subversion binaries are included in the depot_tools on Windows systems as a convenience, so that working with Chromium source code does not require a separate Subversion download.)</a:t>
            </a:r>
            <a:endParaRPr lang="zh-CN" altLang="en-US"/>
          </a:p>
          <a:p>
            <a:pPr lvl="1"/>
            <a:r>
              <a:rPr lang="zh-CN" altLang="en-US"/>
              <a:t>drover: Quickly revert svn commits.</a:t>
            </a:r>
            <a:endParaRPr lang="zh-CN" altLang="en-US"/>
          </a:p>
          <a:p>
            <a:pPr lvl="1"/>
            <a:r>
              <a:rPr lang="zh-CN" altLang="en-US"/>
              <a:t>cpplint.py: Checks for C++ style compliance.</a:t>
            </a:r>
            <a:endParaRPr lang="zh-CN" altLang="en-US"/>
          </a:p>
          <a:p>
            <a:pPr lvl="1"/>
            <a:r>
              <a:rPr lang="zh-CN" altLang="en-US"/>
              <a:t>presubmit_support.py: Runs PRESUBMIT.py presubmit checks.</a:t>
            </a:r>
            <a:endParaRPr lang="zh-CN" altLang="en-US"/>
          </a:p>
          <a:p>
            <a:pPr lvl="1"/>
            <a:r>
              <a:rPr lang="zh-CN" altLang="en-US"/>
              <a:t>repo: The repo tool.</a:t>
            </a:r>
            <a:endParaRPr lang="zh-CN" altLang="en-US"/>
          </a:p>
          <a:p>
            <a:pPr lvl="1"/>
            <a:r>
              <a:rPr lang="zh-CN" altLang="en-US"/>
              <a:t>trychange.py: Try server tool. It is wrapped by gcl try and git-try.</a:t>
            </a:r>
            <a:endParaRPr lang="zh-CN" altLang="en-US"/>
          </a:p>
          <a:p>
            <a:pPr lvl="1"/>
            <a:r>
              <a:rPr lang="zh-CN" altLang="en-US"/>
              <a:t>git-try: Try change tool for git users</a:t>
            </a:r>
            <a:endParaRPr lang="zh-CN" altLang="en-US"/>
          </a:p>
          <a:p>
            <a:pPr lvl="1"/>
            <a:r>
              <a:rPr lang="zh-CN" altLang="en-US"/>
              <a:t>wtf: Displays the active git branches in a chromium os checkout.</a:t>
            </a:r>
            <a:endParaRPr lang="zh-CN" altLang="en-US"/>
          </a:p>
          <a:p>
            <a:pPr lvl="1"/>
            <a:r>
              <a:rPr lang="zh-CN" altLang="en-US"/>
              <a:t>weekly: Displays the log of checkins for a particular developer since a particular date for git checkouts.</a:t>
            </a:r>
            <a:endParaRPr lang="zh-CN" altLang="en-US"/>
          </a:p>
          <a:p>
            <a:pPr lvl="1"/>
            <a:r>
              <a:rPr lang="zh-CN" altLang="en-US"/>
              <a:t>git-gs: Wrapper for git grep with relevant source types.</a:t>
            </a:r>
            <a:endParaRPr lang="zh-CN" altLang="en-US"/>
          </a:p>
          <a:p>
            <a:pPr lvl="1"/>
            <a:r>
              <a:rPr lang="zh-CN" altLang="en-US"/>
              <a:t>zsh-goodies: Completion for zsh users.</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Ninja</a:t>
            </a:r>
            <a:endParaRPr lang="en-US" altLang="zh-CN"/>
          </a:p>
        </p:txBody>
      </p:sp>
      <p:sp>
        <p:nvSpPr>
          <p:cNvPr id="3" name="内容占位符 2"/>
          <p:cNvSpPr>
            <a:spLocks noGrp="1"/>
          </p:cNvSpPr>
          <p:nvPr>
            <p:ph idx="1"/>
          </p:nvPr>
        </p:nvSpPr>
        <p:spPr/>
        <p:txBody>
          <a:bodyPr/>
          <a:p>
            <a:r>
              <a:rPr lang="zh-CN" altLang="en-US"/>
              <a:t>Ninja is yet another build system. It takes as input the interdependencies of files (typically source code and output executables) and orchestrates building them, quickly.</a:t>
            </a:r>
            <a:endParaRPr lang="zh-CN" altLang="en-US"/>
          </a:p>
          <a:p>
            <a:endParaRPr lang="zh-CN" altLang="en-US"/>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31953</Words>
  <Application>WPS 演示</Application>
  <PresentationFormat>宽屏</PresentationFormat>
  <Paragraphs>629</Paragraphs>
  <Slides>38</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38</vt:i4>
      </vt:variant>
    </vt:vector>
  </HeadingPairs>
  <TitlesOfParts>
    <vt:vector size="52" baseType="lpstr">
      <vt:lpstr>Arial</vt:lpstr>
      <vt:lpstr>宋体</vt:lpstr>
      <vt:lpstr>Wingdings</vt:lpstr>
      <vt:lpstr>-apple-system</vt:lpstr>
      <vt:lpstr>Arial Unicode MS</vt:lpstr>
      <vt:lpstr>Source Code Pro</vt:lpstr>
      <vt:lpstr>Calibri</vt:lpstr>
      <vt:lpstr>Courier New</vt:lpstr>
      <vt:lpstr>font-weight</vt:lpstr>
      <vt:lpstr>Calibri Light</vt:lpstr>
      <vt:lpstr>微软雅黑</vt:lpstr>
      <vt:lpstr>Arial Unicode MS</vt:lpstr>
      <vt:lpstr>Segoe Print</vt:lpstr>
      <vt:lpstr>Office 主题</vt:lpstr>
      <vt:lpstr>Understand of Chromium OS</vt:lpstr>
      <vt:lpstr>Background of Portage</vt:lpstr>
      <vt:lpstr>Overlay Mechanism in Portage Tree</vt:lpstr>
      <vt:lpstr>Establish Private Overlay</vt:lpstr>
      <vt:lpstr>Ebuild syntax used in overlays</vt:lpstr>
      <vt:lpstr>Hello World! for EBuild</vt:lpstr>
      <vt:lpstr>Real “Hello World” Example</vt:lpstr>
      <vt:lpstr>depot_tools</vt:lpstr>
      <vt:lpstr>Ninja</vt:lpstr>
      <vt:lpstr>cros_workon</vt:lpstr>
      <vt:lpstr>Build Chromium OS</vt:lpstr>
      <vt:lpstr>Examples of Use Cases</vt:lpstr>
      <vt:lpstr>Chrome Web Apps</vt:lpstr>
      <vt:lpstr>Firmware</vt:lpstr>
      <vt:lpstr>淺談 Malicious Engine https://v2bv.net/2017/intel-me</vt:lpstr>
      <vt:lpstr>使用coreboot (1/6) https://v2bv.net/2018/coreboot</vt:lpstr>
      <vt:lpstr>使用coreboot (2/6) https://v2bv.net/2018/coreboot</vt:lpstr>
      <vt:lpstr>使用coreboot (3/6) https://v2bv.net/2018/coreboot</vt:lpstr>
      <vt:lpstr>使用coreboot (4/6) https://v2bv.net/2018/coreboot</vt:lpstr>
      <vt:lpstr>使用coreboot (5/6) https://v2bv.net/2018/coreboot</vt:lpstr>
      <vt:lpstr>使用coreboot (6/6) https://v2bv.net/2018/coreboot</vt:lpstr>
      <vt:lpstr>PowerPoint 演示文稿</vt:lpstr>
      <vt:lpstr>Build Firmware of Coreboot, and EC for Carol</vt:lpstr>
      <vt:lpstr>How to Change Date Time inside Chromium OS</vt:lpstr>
      <vt:lpstr>How to share files for inside and outside chroot</vt:lpstr>
      <vt:lpstr>General Development Tasks on Chromium OS</vt:lpstr>
      <vt:lpstr>How to add private overlay for specific platform (1/2)</vt:lpstr>
      <vt:lpstr>How to add private overlay for specific platform (2/2)</vt:lpstr>
      <vt:lpstr>How to Configure Bluetooth Device ID</vt:lpstr>
      <vt:lpstr>How to Add New Driver into Chromium Build System</vt:lpstr>
      <vt:lpstr>Vital Product Data (VPD)</vt:lpstr>
      <vt:lpstr>Examine eMMc in Chromium Runtime Env</vt:lpstr>
      <vt:lpstr>How-To Chromium OS Kernel Tracing</vt:lpstr>
      <vt:lpstr>Chromium OS Performance Tuning</vt:lpstr>
      <vt:lpstr>Script to reset TPM</vt:lpstr>
      <vt:lpstr>How to use Crouton to run Ubuntu inside Chromium OS</vt:lpstr>
      <vt:lpstr>Crostini</vt:lpstr>
      <vt:lpstr>Running Custom Containers Under Chromium OS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Alan Zhang</cp:lastModifiedBy>
  <cp:revision>173</cp:revision>
  <dcterms:created xsi:type="dcterms:W3CDTF">2018-09-29T09:10:00Z</dcterms:created>
  <dcterms:modified xsi:type="dcterms:W3CDTF">2018-09-29T15:49:34Z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